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D88921-BAF0-4FD4-A0A6-1538BBEB8324}">
  <a:tblStyle styleId="{D0D88921-BAF0-4FD4-A0A6-1538BBEB83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-NBA Players have always been “longer” than the average human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-Range of body fat % has decreased over time </a:t>
            </a:r>
            <a:endParaRPr/>
          </a:p>
          <a:p>
            <a:pPr indent="0" lvl="0" marL="0">
              <a:spcBef>
                <a:spcPts val="0"/>
              </a:spcBef>
              <a:spcAft>
                <a:spcPts val="0"/>
              </a:spcAft>
              <a:buNone/>
            </a:pPr>
            <a:r>
              <a:rPr lang="en"/>
              <a:t>-Pace of play has increased, players need to be leaner and faster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is more than 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is more than 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 3 pointers have become more popular, the fad has picked up across all positions</a:t>
            </a:r>
            <a:endParaRPr/>
          </a:p>
          <a:p>
            <a:pPr indent="0" lvl="0" marL="0" rtl="0">
              <a:spcBef>
                <a:spcPts val="0"/>
              </a:spcBef>
              <a:spcAft>
                <a:spcPts val="0"/>
              </a:spcAft>
              <a:buNone/>
            </a:pPr>
            <a:r>
              <a:rPr lang="en"/>
              <a:t>-”Unicorns”</a:t>
            </a:r>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Description of PER</a:t>
            </a:r>
            <a:endParaRPr sz="1800">
              <a:solidFill>
                <a:schemeClr val="dk2"/>
              </a:solidFill>
              <a:latin typeface="Lato"/>
              <a:ea typeface="Lato"/>
              <a:cs typeface="Lato"/>
              <a:sym typeface="Lato"/>
            </a:endParaRPr>
          </a:p>
          <a:p>
            <a:pPr indent="-342900" lvl="0" marL="457200"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How we arrived at 8-year PER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*Does not weight defense as heavily as offense</a:t>
            </a:r>
            <a:endParaRPr/>
          </a:p>
          <a:p>
            <a:pPr indent="0" lvl="0" marL="0">
              <a:spcBef>
                <a:spcPts val="0"/>
              </a:spcBef>
              <a:spcAft>
                <a:spcPts val="0"/>
              </a:spcAft>
              <a:buNone/>
            </a:pPr>
            <a:r>
              <a:rPr lang="en"/>
              <a:t>“Average” player is 15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Jim</a:t>
            </a:r>
            <a:endParaRPr/>
          </a:p>
          <a:p>
            <a:pPr indent="0" lvl="0" marL="0">
              <a:spcBef>
                <a:spcPts val="0"/>
              </a:spcBef>
              <a:spcAft>
                <a:spcPts val="0"/>
              </a:spcAft>
              <a:buNone/>
            </a:pPr>
            <a:r>
              <a:t/>
            </a:r>
            <a:endParaRPr/>
          </a:p>
          <a:p>
            <a:pPr indent="0" lvl="0" marL="0" rtl="0">
              <a:spcBef>
                <a:spcPts val="0"/>
              </a:spcBef>
              <a:spcAft>
                <a:spcPts val="0"/>
              </a:spcAft>
              <a:buNone/>
            </a:pPr>
            <a:r>
              <a:rPr lang="en"/>
              <a:t>Min: </a:t>
            </a:r>
            <a:r>
              <a:rPr lang="en"/>
              <a:t>Semi Ojeleye (BOS): 4.6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solidFill>
                  <a:schemeClr val="dk2"/>
                </a:solidFill>
              </a:rPr>
              <a:t>Jim</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solidFill>
                  <a:schemeClr val="dk2"/>
                </a:solidFill>
              </a:rPr>
              <a:t>Jim</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(Define TS%) </a:t>
            </a:r>
            <a:endParaRPr/>
          </a:p>
          <a:p>
            <a:pPr indent="0" lvl="0" marL="0">
              <a:spcBef>
                <a:spcPts val="0"/>
              </a:spcBef>
              <a:spcAft>
                <a:spcPts val="0"/>
              </a:spcAft>
              <a:buNone/>
            </a:pPr>
            <a:r>
              <a:rPr lang="en"/>
              <a:t>It appears that larger hand size means better True Shooting percentage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There appears to be a </a:t>
            </a:r>
            <a:r>
              <a:rPr lang="en"/>
              <a:t>correlation</a:t>
            </a:r>
            <a:r>
              <a:rPr lang="en"/>
              <a:t> by position with True Shooting % also.</a:t>
            </a:r>
            <a:endParaRPr/>
          </a:p>
          <a:p>
            <a:pPr indent="0" lvl="0" marL="0">
              <a:spcBef>
                <a:spcPts val="0"/>
              </a:spcBef>
              <a:spcAft>
                <a:spcPts val="0"/>
              </a:spcAft>
              <a:buNone/>
            </a:pPr>
            <a:r>
              <a:rPr lang="en"/>
              <a:t>Hypothesis: Big men will typically attempt higher-percentage shots since they play closer to the rim, leading to a higher shooting percentage</a:t>
            </a:r>
            <a:endParaRPr/>
          </a:p>
          <a:p>
            <a:pPr indent="0" lvl="0" marL="0">
              <a:spcBef>
                <a:spcPts val="0"/>
              </a:spcBef>
              <a:spcAft>
                <a:spcPts val="0"/>
              </a:spcAft>
              <a:buNone/>
            </a:pPr>
            <a:r>
              <a:rPr lang="en"/>
              <a:t>We need to normalize for shot distance and difficulty.</a:t>
            </a:r>
            <a:endParaRPr/>
          </a:p>
          <a:p>
            <a:pPr indent="0" lvl="0" marL="0">
              <a:spcBef>
                <a:spcPts val="0"/>
              </a:spcBef>
              <a:spcAft>
                <a:spcPts val="0"/>
              </a:spcAft>
              <a:buNone/>
            </a:pPr>
            <a:r>
              <a:rPr lang="en"/>
              <a:t>Enter...the free throw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in the NBA: </a:t>
            </a:r>
            <a:endParaRPr/>
          </a:p>
          <a:p>
            <a:pPr indent="0" lvl="0" marL="0">
              <a:spcBef>
                <a:spcPts val="0"/>
              </a:spcBef>
              <a:spcAft>
                <a:spcPts val="0"/>
              </a:spcAft>
              <a:buNone/>
            </a:pPr>
            <a:r>
              <a:t/>
            </a:r>
            <a:endParaRPr/>
          </a:p>
          <a:p>
            <a:pPr indent="0" lvl="0" marL="0">
              <a:spcBef>
                <a:spcPts val="0"/>
              </a:spcBef>
              <a:spcAft>
                <a:spcPts val="0"/>
              </a:spcAft>
              <a:buNone/>
            </a:pPr>
            <a:r>
              <a:rPr lang="en"/>
              <a:t>Methodology:</a:t>
            </a:r>
            <a:endParaRPr/>
          </a:p>
          <a:p>
            <a:pPr indent="0" lvl="0" marL="0">
              <a:spcBef>
                <a:spcPts val="0"/>
              </a:spcBef>
              <a:spcAft>
                <a:spcPts val="0"/>
              </a:spcAft>
              <a:buNone/>
            </a:pPr>
            <a:r>
              <a:t/>
            </a:r>
            <a:endParaRPr/>
          </a:p>
          <a:p>
            <a:pPr indent="0" lvl="0" marL="0">
              <a:spcBef>
                <a:spcPts val="0"/>
              </a:spcBef>
              <a:spcAft>
                <a:spcPts val="0"/>
              </a:spcAft>
              <a:buNone/>
            </a:pPr>
            <a:r>
              <a:rPr lang="en"/>
              <a:t>Introduction to biometrics:</a:t>
            </a:r>
            <a:endParaRPr/>
          </a:p>
          <a:p>
            <a:pPr indent="0" lvl="0" marL="0">
              <a:spcBef>
                <a:spcPts val="0"/>
              </a:spcBef>
              <a:spcAft>
                <a:spcPts val="0"/>
              </a:spcAft>
              <a:buNone/>
            </a:pPr>
            <a:r>
              <a:t/>
            </a:r>
            <a:endParaRPr/>
          </a:p>
          <a:p>
            <a:pPr indent="0" lvl="0" marL="0">
              <a:spcBef>
                <a:spcPts val="0"/>
              </a:spcBef>
              <a:spcAft>
                <a:spcPts val="0"/>
              </a:spcAft>
              <a:buNone/>
            </a:pPr>
            <a:r>
              <a:rPr lang="en"/>
              <a:t>Player Info:</a:t>
            </a:r>
            <a:endParaRPr/>
          </a:p>
          <a:p>
            <a:pPr indent="0" lvl="0" marL="0">
              <a:spcBef>
                <a:spcPts val="0"/>
              </a:spcBef>
              <a:spcAft>
                <a:spcPts val="0"/>
              </a:spcAft>
              <a:buNone/>
            </a:pPr>
            <a:r>
              <a:t/>
            </a:r>
            <a:endParaRPr/>
          </a:p>
          <a:p>
            <a:pPr indent="0" lvl="0" marL="0">
              <a:spcBef>
                <a:spcPts val="0"/>
              </a:spcBef>
              <a:spcAft>
                <a:spcPts val="0"/>
              </a:spcAft>
              <a:buNone/>
            </a:pPr>
            <a:r>
              <a:rPr lang="en"/>
              <a:t>How Success is Measured:</a:t>
            </a:r>
            <a:endParaRPr/>
          </a:p>
          <a:p>
            <a:pPr indent="0" lvl="0" marL="0">
              <a:spcBef>
                <a:spcPts val="0"/>
              </a:spcBef>
              <a:spcAft>
                <a:spcPts val="0"/>
              </a:spcAft>
              <a:buNone/>
            </a:pPr>
            <a:r>
              <a:t/>
            </a:r>
            <a:endParaRPr/>
          </a:p>
          <a:p>
            <a:pPr indent="0" lvl="0" marL="0">
              <a:spcBef>
                <a:spcPts val="0"/>
              </a:spcBef>
              <a:spcAft>
                <a:spcPts val="0"/>
              </a:spcAft>
              <a:buNone/>
            </a:pPr>
            <a:r>
              <a:rPr lang="en"/>
              <a:t>Our Findings:</a:t>
            </a:r>
            <a:endParaRPr/>
          </a:p>
          <a:p>
            <a:pPr indent="0" lvl="0" marL="0">
              <a:spcBef>
                <a:spcPts val="0"/>
              </a:spcBef>
              <a:spcAft>
                <a:spcPts val="0"/>
              </a:spcAft>
              <a:buNone/>
            </a:pPr>
            <a:r>
              <a:t/>
            </a:r>
            <a:endParaRPr/>
          </a:p>
          <a:p>
            <a:pPr indent="0" lvl="0" marL="0">
              <a:spcBef>
                <a:spcPts val="0"/>
              </a:spcBef>
              <a:spcAft>
                <a:spcPts val="0"/>
              </a:spcAft>
              <a:buNone/>
            </a:pPr>
            <a:r>
              <a:rPr lang="en"/>
              <a:t>2018 NBA Draft: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best shooters will have smaller hands - guards with large hands (rajon rondo) will have more difficulty shooting.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
            </a:r>
            <a:r>
              <a:rPr lang="en"/>
              <a:t>Sabermetrics</a:t>
            </a:r>
            <a:r>
              <a:rPr lang="en"/>
              <a:t> started in baseball, intention is to </a:t>
            </a:r>
            <a:r>
              <a:rPr b="1" lang="en"/>
              <a:t>drive efficiency </a:t>
            </a:r>
            <a:endParaRPr b="1"/>
          </a:p>
          <a:p>
            <a:pPr indent="0" lvl="0" marL="0">
              <a:spcBef>
                <a:spcPts val="0"/>
              </a:spcBef>
              <a:spcAft>
                <a:spcPts val="0"/>
              </a:spcAft>
              <a:buNone/>
            </a:pPr>
            <a:r>
              <a:rPr lang="en"/>
              <a:t>-Biggest initial “finding” came from simple math: 3 is more than 2</a:t>
            </a:r>
            <a:endParaRPr/>
          </a:p>
          <a:p>
            <a:pPr indent="0" lvl="0" marL="0">
              <a:spcBef>
                <a:spcPts val="0"/>
              </a:spcBef>
              <a:spcAft>
                <a:spcPts val="0"/>
              </a:spcAft>
              <a:buNone/>
            </a:pPr>
            <a:r>
              <a:rPr lang="en"/>
              <a:t>-Started with breaking down film, advanced to player-tracking cameras → programs that can break down all player movement, efficiencies of skills and space maximized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a:t>Jim:</a:t>
            </a:r>
            <a:endParaRPr b="1"/>
          </a:p>
          <a:p>
            <a:pPr indent="0" lvl="0" marL="0" rtl="0">
              <a:spcBef>
                <a:spcPts val="0"/>
              </a:spcBef>
              <a:spcAft>
                <a:spcPts val="0"/>
              </a:spcAft>
              <a:buClr>
                <a:srgbClr val="000000"/>
              </a:buClr>
              <a:buSzPts val="1100"/>
              <a:buFont typeface="Arial"/>
              <a:buNone/>
            </a:pPr>
            <a:r>
              <a:rPr lang="en"/>
              <a:t>Before we continue, as we get into the data I did want to make a few notes about the way we conducted our analysis.</a:t>
            </a:r>
            <a:endParaRPr/>
          </a:p>
          <a:p>
            <a:pPr indent="0" lvl="0" marL="0" rtl="0">
              <a:spcBef>
                <a:spcPts val="0"/>
              </a:spcBef>
              <a:spcAft>
                <a:spcPts val="0"/>
              </a:spcAft>
              <a:buClr>
                <a:srgbClr val="000000"/>
              </a:buClr>
              <a:buSzPts val="1100"/>
              <a:buFont typeface="Arial"/>
              <a:buNone/>
            </a:pPr>
            <a:r>
              <a:t/>
            </a:r>
            <a:endParaRPr/>
          </a:p>
          <a:p>
            <a:pPr indent="-298450" lvl="0" marL="457200" rtl="0">
              <a:spcBef>
                <a:spcPts val="0"/>
              </a:spcBef>
              <a:spcAft>
                <a:spcPts val="0"/>
              </a:spcAft>
              <a:buSzPts val="1100"/>
              <a:buChar char="●"/>
            </a:pPr>
            <a:r>
              <a:rPr lang="en"/>
              <a:t>First: There are many metrics we could use to track player success, but we chose PER for reasons that we’ll get into in a few short minutes </a:t>
            </a:r>
            <a:endParaRPr/>
          </a:p>
          <a:p>
            <a:pPr indent="-298450" lvl="0" marL="457200" rtl="0">
              <a:spcBef>
                <a:spcPts val="0"/>
              </a:spcBef>
              <a:spcAft>
                <a:spcPts val="0"/>
              </a:spcAft>
              <a:buSzPts val="1100"/>
              <a:buChar char="●"/>
            </a:pPr>
            <a:r>
              <a:rPr lang="en"/>
              <a:t>Second, we chose to calculate player success based on their career aggregate average statistics.</a:t>
            </a:r>
            <a:endParaRPr/>
          </a:p>
          <a:p>
            <a:pPr indent="-298450" lvl="1" marL="914400" rtl="0">
              <a:spcBef>
                <a:spcPts val="0"/>
              </a:spcBef>
              <a:spcAft>
                <a:spcPts val="0"/>
              </a:spcAft>
              <a:buSzPts val="1100"/>
              <a:buChar char="○"/>
            </a:pPr>
            <a:r>
              <a:rPr lang="en"/>
              <a:t>This reduces noise that may occur due to individual contextual situations for players, especially as, for the most part, biometrics don’t change over time</a:t>
            </a:r>
            <a:endParaRPr/>
          </a:p>
          <a:p>
            <a:pPr indent="-298450" lvl="0" marL="457200" rtl="0">
              <a:spcBef>
                <a:spcPts val="0"/>
              </a:spcBef>
              <a:spcAft>
                <a:spcPts val="0"/>
              </a:spcAft>
              <a:buSzPts val="1100"/>
              <a:buChar char="●"/>
            </a:pPr>
            <a:r>
              <a:rPr lang="en"/>
              <a:t>Lastly, we sourced our data from a handful of resources</a:t>
            </a:r>
            <a:endParaRPr/>
          </a:p>
          <a:p>
            <a:pPr indent="-298450" lvl="1" marL="914400" rtl="0">
              <a:spcBef>
                <a:spcPts val="0"/>
              </a:spcBef>
              <a:spcAft>
                <a:spcPts val="0"/>
              </a:spcAft>
              <a:buSzPts val="1100"/>
              <a:buChar char="○"/>
            </a:pPr>
            <a:r>
              <a:rPr lang="en"/>
              <a:t>from the NBA official website, to basketball reference.com, to even a kaggle dataset of player hometowns sourced from NBA 2k18.</a:t>
            </a:r>
            <a:endParaRPr/>
          </a:p>
          <a:p>
            <a:pPr indent="-298450" lvl="1" marL="914400" rtl="0">
              <a:spcBef>
                <a:spcPts val="0"/>
              </a:spcBef>
              <a:spcAft>
                <a:spcPts val="0"/>
              </a:spcAft>
              <a:buSzPts val="1100"/>
              <a:buChar char="○"/>
            </a:pPr>
            <a:r>
              <a:rPr lang="en"/>
              <a:t>Because we’re focused on biometrics, we wanted to make sure to accurately identify the relative physical differences between players and avoid fluctuations that may occur due to differences in measurement methodology.</a:t>
            </a:r>
            <a:endParaRPr/>
          </a:p>
          <a:p>
            <a:pPr indent="-298450" lvl="2" marL="1371600" rtl="0">
              <a:spcBef>
                <a:spcPts val="0"/>
              </a:spcBef>
              <a:spcAft>
                <a:spcPts val="0"/>
              </a:spcAft>
              <a:buSzPts val="1100"/>
              <a:buChar char="■"/>
            </a:pPr>
            <a:r>
              <a:rPr lang="en"/>
              <a:t>Thus, we took all biometrics from the NBA’s Draft Combine, which teams use to evaluate upcoming prospects ahead of the draft</a:t>
            </a:r>
            <a:endParaRPr/>
          </a:p>
          <a:p>
            <a:pPr indent="-298450" lvl="2" marL="1371600" rtl="0">
              <a:spcBef>
                <a:spcPts val="0"/>
              </a:spcBef>
              <a:spcAft>
                <a:spcPts val="0"/>
              </a:spcAft>
              <a:buSzPts val="1100"/>
              <a:buChar char="■"/>
            </a:pPr>
            <a:r>
              <a:rPr lang="en"/>
              <a:t>Unfortunately not every player who plays in the NBA draft is measured at the combine, particularly some exceptional outliers and international players, in general. Our analysis is limited to those with combine measurements, but given the sample size should still be representative of the whole population.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Jim:</a:t>
            </a:r>
            <a:endParaRPr b="1"/>
          </a:p>
          <a:p>
            <a:pPr indent="0" lvl="0" marL="0" rtl="0">
              <a:spcBef>
                <a:spcPts val="0"/>
              </a:spcBef>
              <a:spcAft>
                <a:spcPts val="0"/>
              </a:spcAft>
              <a:buNone/>
            </a:pPr>
            <a:r>
              <a:rPr lang="en"/>
              <a:t>In addition, I wanted to briefly touch on why we’re focused on Biometrics - which for those of you who don’t know, is a just fancy word for physical body measurements and calculation.</a:t>
            </a:r>
            <a:endParaRPr/>
          </a:p>
          <a:p>
            <a:pPr indent="0" lvl="0" marL="0" rtl="0">
              <a:spcBef>
                <a:spcPts val="0"/>
              </a:spcBef>
              <a:spcAft>
                <a:spcPts val="0"/>
              </a:spcAft>
              <a:buNone/>
            </a:pPr>
            <a:r>
              <a:t/>
            </a:r>
            <a:endParaRPr/>
          </a:p>
          <a:p>
            <a:pPr indent="0" lvl="0" marL="0" rtl="0">
              <a:spcBef>
                <a:spcPts val="0"/>
              </a:spcBef>
              <a:spcAft>
                <a:spcPts val="0"/>
              </a:spcAft>
              <a:buNone/>
            </a:pPr>
            <a:r>
              <a:rPr lang="en"/>
              <a:t>This includes the usual suspects like height and weight, but also includes more detailed measurements such as arm length, hand size, body fat percentage, and of course also physical performance statistics like speed in various timed drills and vertical jumping ability.</a:t>
            </a:r>
            <a:endParaRPr/>
          </a:p>
          <a:p>
            <a:pPr indent="0" lvl="0" marL="0" rtl="0">
              <a:spcBef>
                <a:spcPts val="0"/>
              </a:spcBef>
              <a:spcAft>
                <a:spcPts val="0"/>
              </a:spcAft>
              <a:buNone/>
            </a:pPr>
            <a:r>
              <a:t/>
            </a:r>
            <a:endParaRPr/>
          </a:p>
          <a:p>
            <a:pPr indent="0" lvl="0" marL="0" rtl="0">
              <a:spcBef>
                <a:spcPts val="0"/>
              </a:spcBef>
              <a:spcAft>
                <a:spcPts val="0"/>
              </a:spcAft>
              <a:buNone/>
            </a:pPr>
            <a:r>
              <a:rPr lang="en"/>
              <a:t>In general, NBA players are elite athletes. But even in this very highest top percentage of the population there is a wide distribution of characteristics to analyze</a:t>
            </a:r>
            <a:endParaRPr/>
          </a:p>
          <a:p>
            <a:pPr indent="0" lvl="0" marL="0" rtl="0">
              <a:spcBef>
                <a:spcPts val="0"/>
              </a:spcBef>
              <a:spcAft>
                <a:spcPts val="0"/>
              </a:spcAft>
              <a:buNone/>
            </a:pPr>
            <a:r>
              <a:t/>
            </a:r>
            <a:endParaRPr/>
          </a:p>
          <a:p>
            <a:pPr indent="0" lvl="0" marL="0" rtl="0">
              <a:spcBef>
                <a:spcPts val="0"/>
              </a:spcBef>
              <a:spcAft>
                <a:spcPts val="0"/>
              </a:spcAft>
              <a:buNone/>
            </a:pPr>
            <a:r>
              <a:rPr lang="en"/>
              <a:t>We focused here for two main reasons.</a:t>
            </a:r>
            <a:endParaRPr/>
          </a:p>
          <a:p>
            <a:pPr indent="0" lvl="0" marL="0" rtl="0">
              <a:spcBef>
                <a:spcPts val="0"/>
              </a:spcBef>
              <a:spcAft>
                <a:spcPts val="0"/>
              </a:spcAft>
              <a:buNone/>
            </a:pPr>
            <a:r>
              <a:t/>
            </a:r>
            <a:endParaRPr/>
          </a:p>
          <a:p>
            <a:pPr indent="-298450" lvl="0" marL="457200" rtl="0">
              <a:spcBef>
                <a:spcPts val="0"/>
              </a:spcBef>
              <a:spcAft>
                <a:spcPts val="0"/>
              </a:spcAft>
              <a:buSzPts val="1100"/>
              <a:buAutoNum type="arabicPeriod"/>
            </a:pPr>
            <a:r>
              <a:rPr lang="en"/>
              <a:t>Limited quality of data available for statistics </a:t>
            </a:r>
            <a:endParaRPr/>
          </a:p>
          <a:p>
            <a:pPr indent="-298450" lvl="1" marL="914400" rtl="0">
              <a:spcBef>
                <a:spcPts val="0"/>
              </a:spcBef>
              <a:spcAft>
                <a:spcPts val="0"/>
              </a:spcAft>
              <a:buSzPts val="1100"/>
              <a:buAutoNum type="alphaLcPeriod"/>
            </a:pPr>
            <a:r>
              <a:rPr lang="en"/>
              <a:t>Too much to process, from too many different sources</a:t>
            </a:r>
            <a:endParaRPr/>
          </a:p>
          <a:p>
            <a:pPr indent="-298450" lvl="1" marL="914400" rtl="0">
              <a:spcBef>
                <a:spcPts val="0"/>
              </a:spcBef>
              <a:spcAft>
                <a:spcPts val="0"/>
              </a:spcAft>
              <a:buSzPts val="1100"/>
              <a:buAutoNum type="alphaLcPeriod"/>
            </a:pPr>
            <a:r>
              <a:rPr lang="en"/>
              <a:t>Player statistics can vary a lot in signaling strength depending on the level of competition</a:t>
            </a:r>
            <a:endParaRPr/>
          </a:p>
          <a:p>
            <a:pPr indent="-298450" lvl="2" marL="1371600" rtl="0">
              <a:spcBef>
                <a:spcPts val="0"/>
              </a:spcBef>
              <a:spcAft>
                <a:spcPts val="0"/>
              </a:spcAft>
              <a:buSzPts val="1100"/>
              <a:buAutoNum type="romanLcPeriod"/>
            </a:pPr>
            <a:r>
              <a:rPr lang="en"/>
              <a:t>25 ppg in a community college means something different than 25 ppg at a Division I NCAA school like Duke or Syracuse, or playing overseas in Euroleague</a:t>
            </a:r>
            <a:endParaRPr/>
          </a:p>
          <a:p>
            <a:pPr indent="-298450" lvl="0" marL="457200" rtl="0">
              <a:spcBef>
                <a:spcPts val="0"/>
              </a:spcBef>
              <a:spcAft>
                <a:spcPts val="0"/>
              </a:spcAft>
              <a:buSzPts val="1100"/>
              <a:buAutoNum type="arabicPeriod"/>
            </a:pPr>
            <a:r>
              <a:rPr lang="en"/>
              <a:t>Growth mindset regarding player skills</a:t>
            </a:r>
            <a:endParaRPr/>
          </a:p>
          <a:p>
            <a:pPr indent="-298450" lvl="1" marL="914400" rtl="0">
              <a:spcBef>
                <a:spcPts val="0"/>
              </a:spcBef>
              <a:spcAft>
                <a:spcPts val="0"/>
              </a:spcAft>
              <a:buSzPts val="1100"/>
              <a:buAutoNum type="alphaLcPeriod"/>
            </a:pPr>
            <a:r>
              <a:rPr lang="en"/>
              <a:t>“You can’t teach size”</a:t>
            </a:r>
            <a:endParaRPr/>
          </a:p>
          <a:p>
            <a:pPr indent="-298450" lvl="1" marL="914400" rtl="0">
              <a:spcBef>
                <a:spcPts val="0"/>
              </a:spcBef>
              <a:spcAft>
                <a:spcPts val="0"/>
              </a:spcAft>
              <a:buSzPts val="1100"/>
              <a:buAutoNum type="alphaLcPeriod"/>
            </a:pPr>
            <a:r>
              <a:rPr lang="en"/>
              <a:t>There are countless examples of players who change their playstyle / improve over time. Practice free throws, work on their 3 point shot, or dunk less as they age</a:t>
            </a:r>
            <a:endParaRPr/>
          </a:p>
          <a:p>
            <a:pPr indent="-298450" lvl="2" marL="1371600" rtl="0">
              <a:spcBef>
                <a:spcPts val="0"/>
              </a:spcBef>
              <a:spcAft>
                <a:spcPts val="0"/>
              </a:spcAft>
              <a:buSzPts val="1100"/>
              <a:buAutoNum type="romanLcPeriod"/>
            </a:pPr>
            <a:r>
              <a:rPr lang="en"/>
              <a:t>We’ll argue that despite this, biometrics can provide a predictive indicator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-Wingspan/Height - the average human has approximately the same height as wingspan, 1:1 ratio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Shape 13"/>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Shape 6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Shape 64"/>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Shape 19"/>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Shape 2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Shape 32"/>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Shape 41"/>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Shape 46"/>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Shape 51"/>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2511950" y="1190175"/>
            <a:ext cx="6249900" cy="15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What makes great</a:t>
            </a:r>
            <a:endParaRPr sz="4000"/>
          </a:p>
          <a:p>
            <a:pPr indent="0" lvl="0" marL="0" algn="ctr">
              <a:spcBef>
                <a:spcPts val="0"/>
              </a:spcBef>
              <a:spcAft>
                <a:spcPts val="0"/>
              </a:spcAft>
              <a:buNone/>
            </a:pPr>
            <a:r>
              <a:rPr lang="en" sz="4000"/>
              <a:t>players great?</a:t>
            </a:r>
            <a:endParaRPr sz="4000"/>
          </a:p>
        </p:txBody>
      </p:sp>
      <p:sp>
        <p:nvSpPr>
          <p:cNvPr id="73" name="Shape 73"/>
          <p:cNvSpPr txBox="1"/>
          <p:nvPr>
            <p:ph type="ctrTitle"/>
          </p:nvPr>
        </p:nvSpPr>
        <p:spPr>
          <a:xfrm>
            <a:off x="2468125" y="2822050"/>
            <a:ext cx="62937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sz="2400"/>
              <a:t>Using biometrics to predict NBA success</a:t>
            </a:r>
            <a:endParaRPr b="0" i="1" sz="2400"/>
          </a:p>
        </p:txBody>
      </p:sp>
      <p:sp>
        <p:nvSpPr>
          <p:cNvPr id="74" name="Shape 74"/>
          <p:cNvSpPr txBox="1"/>
          <p:nvPr>
            <p:ph type="ctrTitle"/>
          </p:nvPr>
        </p:nvSpPr>
        <p:spPr>
          <a:xfrm>
            <a:off x="-25" y="4179075"/>
            <a:ext cx="91440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t>Lina Barkawi  |  Jim Green  |  Scott Halperin  |  Matt Krasnoff  |  </a:t>
            </a:r>
            <a:r>
              <a:rPr b="0" lang="en" sz="1800"/>
              <a:t>Jeff Spielberg</a:t>
            </a:r>
            <a:endParaRPr b="0" sz="1800"/>
          </a:p>
        </p:txBody>
      </p:sp>
      <p:pic>
        <p:nvPicPr>
          <p:cNvPr id="75" name="Shape 75"/>
          <p:cNvPicPr preferRelativeResize="0"/>
          <p:nvPr/>
        </p:nvPicPr>
        <p:blipFill>
          <a:blip r:embed="rId3">
            <a:alphaModFix/>
          </a:blip>
          <a:stretch>
            <a:fillRect/>
          </a:stretch>
        </p:blipFill>
        <p:spPr>
          <a:xfrm>
            <a:off x="806700" y="913911"/>
            <a:ext cx="1332125" cy="3010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Rex ratio over time</a:t>
            </a:r>
            <a:endParaRPr/>
          </a:p>
        </p:txBody>
      </p:sp>
      <p:pic>
        <p:nvPicPr>
          <p:cNvPr id="133" name="Shape 133"/>
          <p:cNvPicPr preferRelativeResize="0"/>
          <p:nvPr/>
        </p:nvPicPr>
        <p:blipFill>
          <a:blip r:embed="rId3">
            <a:alphaModFix/>
          </a:blip>
          <a:stretch>
            <a:fillRect/>
          </a:stretch>
        </p:blipFill>
        <p:spPr>
          <a:xfrm>
            <a:off x="1866838" y="1401525"/>
            <a:ext cx="4886325" cy="3390900"/>
          </a:xfrm>
          <a:prstGeom prst="rect">
            <a:avLst/>
          </a:prstGeom>
          <a:noFill/>
          <a:ln>
            <a:noFill/>
          </a:ln>
        </p:spPr>
      </p:pic>
      <p:sp>
        <p:nvSpPr>
          <p:cNvPr id="134" name="Shape 134"/>
          <p:cNvSpPr/>
          <p:nvPr/>
        </p:nvSpPr>
        <p:spPr>
          <a:xfrm>
            <a:off x="1897125" y="3664150"/>
            <a:ext cx="5095500" cy="36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txBox="1"/>
          <p:nvPr/>
        </p:nvSpPr>
        <p:spPr>
          <a:xfrm>
            <a:off x="6992625" y="3615550"/>
            <a:ext cx="3945000" cy="46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Typical Human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Body fat percentage over time</a:t>
            </a:r>
            <a:endParaRPr/>
          </a:p>
        </p:txBody>
      </p:sp>
      <p:pic>
        <p:nvPicPr>
          <p:cNvPr id="141" name="Shape 141"/>
          <p:cNvPicPr preferRelativeResize="0"/>
          <p:nvPr/>
        </p:nvPicPr>
        <p:blipFill>
          <a:blip r:embed="rId3">
            <a:alphaModFix/>
          </a:blip>
          <a:stretch>
            <a:fillRect/>
          </a:stretch>
        </p:blipFill>
        <p:spPr>
          <a:xfrm>
            <a:off x="1870263" y="1252875"/>
            <a:ext cx="4886325" cy="339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Hand area over time</a:t>
            </a:r>
            <a:endParaRPr/>
          </a:p>
        </p:txBody>
      </p:sp>
      <p:pic>
        <p:nvPicPr>
          <p:cNvPr id="147" name="Shape 147"/>
          <p:cNvPicPr preferRelativeResize="0"/>
          <p:nvPr/>
        </p:nvPicPr>
        <p:blipFill>
          <a:blip r:embed="rId3">
            <a:alphaModFix/>
          </a:blip>
          <a:stretch>
            <a:fillRect/>
          </a:stretch>
        </p:blipFill>
        <p:spPr>
          <a:xfrm>
            <a:off x="2134725" y="1365250"/>
            <a:ext cx="4857750" cy="339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Player Backgrounds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NBA Players’ Hometowns</a:t>
            </a:r>
            <a:endParaRPr/>
          </a:p>
        </p:txBody>
      </p:sp>
      <p:pic>
        <p:nvPicPr>
          <p:cNvPr id="158" name="Shape 158"/>
          <p:cNvPicPr preferRelativeResize="0"/>
          <p:nvPr/>
        </p:nvPicPr>
        <p:blipFill>
          <a:blip r:embed="rId3">
            <a:alphaModFix/>
          </a:blip>
          <a:stretch>
            <a:fillRect/>
          </a:stretch>
        </p:blipFill>
        <p:spPr>
          <a:xfrm>
            <a:off x="152400" y="1203575"/>
            <a:ext cx="8383054" cy="378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How has the game evolved?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262875"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Total 3-Point Attempts by Season</a:t>
            </a:r>
            <a:endParaRPr/>
          </a:p>
        </p:txBody>
      </p:sp>
      <p:pic>
        <p:nvPicPr>
          <p:cNvPr id="169" name="Shape 169"/>
          <p:cNvPicPr preferRelativeResize="0"/>
          <p:nvPr/>
        </p:nvPicPr>
        <p:blipFill rotWithShape="1">
          <a:blip r:embed="rId3">
            <a:alphaModFix/>
          </a:blip>
          <a:srcRect b="0" l="0" r="13963" t="14163"/>
          <a:stretch/>
        </p:blipFill>
        <p:spPr>
          <a:xfrm>
            <a:off x="4693275" y="1051175"/>
            <a:ext cx="3885975" cy="3877224"/>
          </a:xfrm>
          <a:prstGeom prst="rect">
            <a:avLst/>
          </a:prstGeom>
          <a:noFill/>
          <a:ln cap="flat" cmpd="sng" w="9525">
            <a:solidFill>
              <a:srgbClr val="000000"/>
            </a:solidFill>
            <a:prstDash val="solid"/>
            <a:round/>
            <a:headEnd len="sm" w="sm" type="none"/>
            <a:tailEnd len="sm" w="sm" type="none"/>
          </a:ln>
        </p:spPr>
      </p:pic>
      <p:pic>
        <p:nvPicPr>
          <p:cNvPr id="170" name="Shape 170"/>
          <p:cNvPicPr preferRelativeResize="0"/>
          <p:nvPr/>
        </p:nvPicPr>
        <p:blipFill>
          <a:blip r:embed="rId4">
            <a:alphaModFix/>
          </a:blip>
          <a:stretch>
            <a:fillRect/>
          </a:stretch>
        </p:blipFill>
        <p:spPr>
          <a:xfrm>
            <a:off x="303300" y="1764125"/>
            <a:ext cx="3995950" cy="22477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262875"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players are attempting 3 pointers</a:t>
            </a:r>
            <a:endParaRPr/>
          </a:p>
        </p:txBody>
      </p:sp>
      <p:pic>
        <p:nvPicPr>
          <p:cNvPr id="176" name="Shape 176"/>
          <p:cNvPicPr preferRelativeResize="0"/>
          <p:nvPr/>
        </p:nvPicPr>
        <p:blipFill>
          <a:blip r:embed="rId3">
            <a:alphaModFix/>
          </a:blip>
          <a:stretch>
            <a:fillRect/>
          </a:stretch>
        </p:blipFill>
        <p:spPr>
          <a:xfrm>
            <a:off x="3787400" y="1230800"/>
            <a:ext cx="4955651" cy="3522200"/>
          </a:xfrm>
          <a:prstGeom prst="rect">
            <a:avLst/>
          </a:prstGeom>
          <a:noFill/>
          <a:ln>
            <a:noFill/>
          </a:ln>
        </p:spPr>
      </p:pic>
      <p:pic>
        <p:nvPicPr>
          <p:cNvPr id="177" name="Shape 177"/>
          <p:cNvPicPr preferRelativeResize="0"/>
          <p:nvPr/>
        </p:nvPicPr>
        <p:blipFill>
          <a:blip r:embed="rId4">
            <a:alphaModFix/>
          </a:blip>
          <a:stretch>
            <a:fillRect/>
          </a:stretch>
        </p:blipFill>
        <p:spPr>
          <a:xfrm>
            <a:off x="212350" y="1711588"/>
            <a:ext cx="3482600" cy="2459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3-Point Attempt Rate by Position</a:t>
            </a:r>
            <a:endParaRPr/>
          </a:p>
        </p:txBody>
      </p:sp>
      <p:pic>
        <p:nvPicPr>
          <p:cNvPr id="183" name="Shape 183"/>
          <p:cNvPicPr preferRelativeResize="0"/>
          <p:nvPr/>
        </p:nvPicPr>
        <p:blipFill>
          <a:blip r:embed="rId3">
            <a:alphaModFix/>
          </a:blip>
          <a:stretch>
            <a:fillRect/>
          </a:stretch>
        </p:blipFill>
        <p:spPr>
          <a:xfrm>
            <a:off x="3274850" y="1241650"/>
            <a:ext cx="5375124" cy="3712950"/>
          </a:xfrm>
          <a:prstGeom prst="rect">
            <a:avLst/>
          </a:prstGeom>
          <a:noFill/>
          <a:ln>
            <a:noFill/>
          </a:ln>
        </p:spPr>
      </p:pic>
      <p:pic>
        <p:nvPicPr>
          <p:cNvPr id="184" name="Shape 184"/>
          <p:cNvPicPr preferRelativeResize="0"/>
          <p:nvPr/>
        </p:nvPicPr>
        <p:blipFill>
          <a:blip r:embed="rId4">
            <a:alphaModFix/>
          </a:blip>
          <a:stretch>
            <a:fillRect/>
          </a:stretch>
        </p:blipFill>
        <p:spPr>
          <a:xfrm>
            <a:off x="374700" y="1292175"/>
            <a:ext cx="2450889" cy="327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Demarcus Cousins Shot Attempts</a:t>
            </a:r>
            <a:endParaRPr/>
          </a:p>
        </p:txBody>
      </p:sp>
      <p:sp>
        <p:nvSpPr>
          <p:cNvPr id="190" name="Shape 190"/>
          <p:cNvSpPr txBox="1"/>
          <p:nvPr>
            <p:ph idx="4294967295" type="body"/>
          </p:nvPr>
        </p:nvSpPr>
        <p:spPr>
          <a:xfrm>
            <a:off x="535350" y="1267675"/>
            <a:ext cx="36903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2010-2011</a:t>
            </a:r>
            <a:endParaRPr/>
          </a:p>
        </p:txBody>
      </p:sp>
      <p:sp>
        <p:nvSpPr>
          <p:cNvPr id="191" name="Shape 191"/>
          <p:cNvSpPr txBox="1"/>
          <p:nvPr>
            <p:ph idx="4294967295" type="body"/>
          </p:nvPr>
        </p:nvSpPr>
        <p:spPr>
          <a:xfrm>
            <a:off x="4878750" y="1267675"/>
            <a:ext cx="3690300" cy="4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2017-2018</a:t>
            </a:r>
            <a:endParaRPr/>
          </a:p>
        </p:txBody>
      </p:sp>
      <p:pic>
        <p:nvPicPr>
          <p:cNvPr id="192" name="Shape 192"/>
          <p:cNvPicPr preferRelativeResize="0"/>
          <p:nvPr/>
        </p:nvPicPr>
        <p:blipFill>
          <a:blip r:embed="rId3">
            <a:alphaModFix/>
          </a:blip>
          <a:stretch>
            <a:fillRect/>
          </a:stretch>
        </p:blipFill>
        <p:spPr>
          <a:xfrm>
            <a:off x="535350" y="1719975"/>
            <a:ext cx="3690400" cy="2767800"/>
          </a:xfrm>
          <a:prstGeom prst="rect">
            <a:avLst/>
          </a:prstGeom>
          <a:noFill/>
          <a:ln>
            <a:noFill/>
          </a:ln>
        </p:spPr>
      </p:pic>
      <p:pic>
        <p:nvPicPr>
          <p:cNvPr id="193" name="Shape 193"/>
          <p:cNvPicPr preferRelativeResize="0"/>
          <p:nvPr/>
        </p:nvPicPr>
        <p:blipFill>
          <a:blip r:embed="rId4">
            <a:alphaModFix/>
          </a:blip>
          <a:stretch>
            <a:fillRect/>
          </a:stretch>
        </p:blipFill>
        <p:spPr>
          <a:xfrm>
            <a:off x="4878750" y="1720000"/>
            <a:ext cx="3690400" cy="2767800"/>
          </a:xfrm>
          <a:prstGeom prst="rect">
            <a:avLst/>
          </a:prstGeom>
          <a:noFill/>
          <a:ln>
            <a:noFill/>
          </a:ln>
        </p:spPr>
      </p:pic>
      <p:sp>
        <p:nvSpPr>
          <p:cNvPr id="194" name="Shape 194"/>
          <p:cNvSpPr txBox="1"/>
          <p:nvPr/>
        </p:nvSpPr>
        <p:spPr>
          <a:xfrm>
            <a:off x="414300" y="4717075"/>
            <a:ext cx="3557100" cy="29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Note: Generated by NBASavant.com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06425" y="1044825"/>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Our Goal:</a:t>
            </a:r>
            <a:endParaRPr/>
          </a:p>
        </p:txBody>
      </p:sp>
      <p:sp>
        <p:nvSpPr>
          <p:cNvPr id="81" name="Shape 81"/>
          <p:cNvSpPr txBox="1"/>
          <p:nvPr>
            <p:ph type="title"/>
          </p:nvPr>
        </p:nvSpPr>
        <p:spPr>
          <a:xfrm>
            <a:off x="423600" y="2359950"/>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3200"/>
              <a:t>Develop a model to help </a:t>
            </a:r>
            <a:r>
              <a:rPr lang="en" sz="3200"/>
              <a:t>predict success</a:t>
            </a:r>
            <a:r>
              <a:rPr b="0" lang="en" sz="3200"/>
              <a:t> for NBA prospects based on </a:t>
            </a:r>
            <a:r>
              <a:rPr lang="en" sz="3200"/>
              <a:t>biometrics</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Success in the NBA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a:t>
            </a:r>
            <a:endParaRPr/>
          </a:p>
        </p:txBody>
      </p:sp>
      <p:sp>
        <p:nvSpPr>
          <p:cNvPr id="205" name="Shape 205"/>
          <p:cNvSpPr txBox="1"/>
          <p:nvPr/>
        </p:nvSpPr>
        <p:spPr>
          <a:xfrm>
            <a:off x="303300" y="1051175"/>
            <a:ext cx="3930600" cy="39228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Raleway"/>
              <a:buChar char="●"/>
            </a:pPr>
            <a:r>
              <a:rPr lang="en" sz="1800">
                <a:latin typeface="Raleway"/>
                <a:ea typeface="Raleway"/>
                <a:cs typeface="Raleway"/>
                <a:sym typeface="Raleway"/>
              </a:rPr>
              <a:t>Normalized success metric</a:t>
            </a:r>
            <a:endParaRPr sz="1800">
              <a:latin typeface="Raleway"/>
              <a:ea typeface="Raleway"/>
              <a:cs typeface="Raleway"/>
              <a:sym typeface="Raleway"/>
            </a:endParaRPr>
          </a:p>
          <a:p>
            <a:pPr indent="0" lvl="0" marL="0" rtl="0">
              <a:spcBef>
                <a:spcPts val="0"/>
              </a:spcBef>
              <a:spcAft>
                <a:spcPts val="0"/>
              </a:spcAft>
              <a:buNone/>
            </a:pPr>
            <a:r>
              <a:t/>
            </a:r>
            <a:endParaRPr sz="1800">
              <a:latin typeface="Raleway"/>
              <a:ea typeface="Raleway"/>
              <a:cs typeface="Raleway"/>
              <a:sym typeface="Raleway"/>
            </a:endParaRPr>
          </a:p>
          <a:p>
            <a:pPr indent="-342900" lvl="0" marL="457200" rtl="0">
              <a:spcBef>
                <a:spcPts val="0"/>
              </a:spcBef>
              <a:spcAft>
                <a:spcPts val="0"/>
              </a:spcAft>
              <a:buSzPts val="1800"/>
              <a:buFont typeface="Raleway"/>
              <a:buChar char="●"/>
            </a:pPr>
            <a:r>
              <a:rPr lang="en" sz="1800">
                <a:latin typeface="Raleway"/>
                <a:ea typeface="Raleway"/>
                <a:cs typeface="Raleway"/>
                <a:sym typeface="Raleway"/>
              </a:rPr>
              <a:t>Per-minute and pace-adjusted</a:t>
            </a:r>
            <a:endParaRPr sz="1800">
              <a:latin typeface="Raleway"/>
              <a:ea typeface="Raleway"/>
              <a:cs typeface="Raleway"/>
              <a:sym typeface="Raleway"/>
            </a:endParaRPr>
          </a:p>
          <a:p>
            <a:pPr indent="0" lvl="0" marL="0" rtl="0">
              <a:spcBef>
                <a:spcPts val="0"/>
              </a:spcBef>
              <a:spcAft>
                <a:spcPts val="0"/>
              </a:spcAft>
              <a:buNone/>
            </a:pPr>
            <a:r>
              <a:t/>
            </a:r>
            <a:endParaRPr sz="1800">
              <a:latin typeface="Raleway"/>
              <a:ea typeface="Raleway"/>
              <a:cs typeface="Raleway"/>
              <a:sym typeface="Raleway"/>
            </a:endParaRPr>
          </a:p>
          <a:p>
            <a:pPr indent="-342900" lvl="0" marL="457200" rtl="0">
              <a:spcBef>
                <a:spcPts val="0"/>
              </a:spcBef>
              <a:spcAft>
                <a:spcPts val="0"/>
              </a:spcAft>
              <a:buSzPts val="1800"/>
              <a:buFont typeface="Raleway"/>
              <a:buChar char="●"/>
            </a:pPr>
            <a:r>
              <a:rPr lang="en" sz="1800">
                <a:solidFill>
                  <a:schemeClr val="dk2"/>
                </a:solidFill>
                <a:highlight>
                  <a:srgbClr val="FFFFFF"/>
                </a:highlight>
                <a:latin typeface="Raleway"/>
                <a:ea typeface="Raleway"/>
                <a:cs typeface="Raleway"/>
                <a:sym typeface="Raleway"/>
              </a:rPr>
              <a:t>"The PER sums up all a player's positive accomplishments, subtracts the negative accomplishments, and returns a per-minute rating of a player's performance." -John Hol</a:t>
            </a:r>
            <a:r>
              <a:rPr lang="en" sz="1800">
                <a:solidFill>
                  <a:schemeClr val="dk2"/>
                </a:solidFill>
                <a:highlight>
                  <a:srgbClr val="FFFFFF"/>
                </a:highlight>
                <a:latin typeface="Raleway"/>
                <a:ea typeface="Raleway"/>
                <a:cs typeface="Raleway"/>
                <a:sym typeface="Raleway"/>
              </a:rPr>
              <a:t>linger</a:t>
            </a:r>
            <a:endParaRPr sz="1800">
              <a:solidFill>
                <a:schemeClr val="dk2"/>
              </a:solidFill>
              <a:highlight>
                <a:srgbClr val="FFFFFF"/>
              </a:highlight>
              <a:latin typeface="Raleway"/>
              <a:ea typeface="Raleway"/>
              <a:cs typeface="Raleway"/>
              <a:sym typeface="Raleway"/>
            </a:endParaRPr>
          </a:p>
          <a:p>
            <a:pPr indent="0" lvl="0" marL="0" rtl="0">
              <a:spcBef>
                <a:spcPts val="0"/>
              </a:spcBef>
              <a:spcAft>
                <a:spcPts val="0"/>
              </a:spcAft>
              <a:buNone/>
            </a:pPr>
            <a:r>
              <a:t/>
            </a:r>
            <a:endParaRPr sz="1450">
              <a:solidFill>
                <a:schemeClr val="dk2"/>
              </a:solidFill>
              <a:highlight>
                <a:srgbClr val="FFFFFF"/>
              </a:highlight>
              <a:latin typeface="Raleway"/>
              <a:ea typeface="Raleway"/>
              <a:cs typeface="Raleway"/>
              <a:sym typeface="Raleway"/>
            </a:endParaRPr>
          </a:p>
          <a:p>
            <a:pPr indent="0" lvl="0" marL="0" rtl="0">
              <a:spcBef>
                <a:spcPts val="0"/>
              </a:spcBef>
              <a:spcAft>
                <a:spcPts val="0"/>
              </a:spcAft>
              <a:buNone/>
            </a:pPr>
            <a:r>
              <a:t/>
            </a:r>
            <a:endParaRPr sz="1450">
              <a:solidFill>
                <a:schemeClr val="dk2"/>
              </a:solidFill>
              <a:highlight>
                <a:srgbClr val="FFFFFF"/>
              </a:highlight>
              <a:latin typeface="Raleway"/>
              <a:ea typeface="Raleway"/>
              <a:cs typeface="Raleway"/>
              <a:sym typeface="Raleway"/>
            </a:endParaRPr>
          </a:p>
          <a:p>
            <a:pPr indent="0" lvl="0" marL="0" rtl="0">
              <a:spcBef>
                <a:spcPts val="0"/>
              </a:spcBef>
              <a:spcAft>
                <a:spcPts val="0"/>
              </a:spcAft>
              <a:buNone/>
            </a:pPr>
            <a:r>
              <a:rPr lang="en" sz="1450">
                <a:solidFill>
                  <a:schemeClr val="dk2"/>
                </a:solidFill>
                <a:highlight>
                  <a:srgbClr val="FFFFFF"/>
                </a:highlight>
                <a:latin typeface="Raleway"/>
                <a:ea typeface="Raleway"/>
                <a:cs typeface="Raleway"/>
                <a:sym typeface="Raleway"/>
              </a:rPr>
              <a:t>Source: Basketball-Reference.com</a:t>
            </a:r>
            <a:endParaRPr sz="1450">
              <a:solidFill>
                <a:schemeClr val="dk2"/>
              </a:solidFill>
              <a:highlight>
                <a:srgbClr val="FFFFFF"/>
              </a:highlight>
              <a:latin typeface="Raleway"/>
              <a:ea typeface="Raleway"/>
              <a:cs typeface="Raleway"/>
              <a:sym typeface="Raleway"/>
            </a:endParaRPr>
          </a:p>
        </p:txBody>
      </p:sp>
      <p:pic>
        <p:nvPicPr>
          <p:cNvPr descr="Image result for nba data nerds" id="206" name="Shape 206"/>
          <p:cNvPicPr preferRelativeResize="0"/>
          <p:nvPr/>
        </p:nvPicPr>
        <p:blipFill>
          <a:blip r:embed="rId3">
            <a:alphaModFix/>
          </a:blip>
          <a:stretch>
            <a:fillRect/>
          </a:stretch>
        </p:blipFill>
        <p:spPr>
          <a:xfrm>
            <a:off x="4386300" y="1203575"/>
            <a:ext cx="4605301" cy="258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PER distribution in the NBA today (2017-2018)</a:t>
            </a:r>
            <a:endParaRPr/>
          </a:p>
        </p:txBody>
      </p:sp>
      <p:pic>
        <p:nvPicPr>
          <p:cNvPr id="212" name="Shape 212"/>
          <p:cNvPicPr preferRelativeResize="0"/>
          <p:nvPr/>
        </p:nvPicPr>
        <p:blipFill>
          <a:blip r:embed="rId3">
            <a:alphaModFix/>
          </a:blip>
          <a:stretch>
            <a:fillRect/>
          </a:stretch>
        </p:blipFill>
        <p:spPr>
          <a:xfrm>
            <a:off x="1633825" y="1180138"/>
            <a:ext cx="3725940" cy="3787525"/>
          </a:xfrm>
          <a:prstGeom prst="rect">
            <a:avLst/>
          </a:prstGeom>
          <a:noFill/>
          <a:ln>
            <a:noFill/>
          </a:ln>
        </p:spPr>
      </p:pic>
      <p:sp>
        <p:nvSpPr>
          <p:cNvPr id="213" name="Shape 213"/>
          <p:cNvSpPr txBox="1"/>
          <p:nvPr/>
        </p:nvSpPr>
        <p:spPr>
          <a:xfrm>
            <a:off x="6030025" y="2569300"/>
            <a:ext cx="3014400" cy="90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450">
                <a:solidFill>
                  <a:schemeClr val="dk2"/>
                </a:solidFill>
                <a:highlight>
                  <a:srgbClr val="FFFFFF"/>
                </a:highlight>
                <a:latin typeface="Raleway"/>
                <a:ea typeface="Raleway"/>
                <a:cs typeface="Raleway"/>
                <a:sym typeface="Raleway"/>
              </a:rPr>
              <a:t>Most common PER: ~ 14</a:t>
            </a:r>
            <a:endParaRPr b="1" sz="1450">
              <a:solidFill>
                <a:schemeClr val="dk2"/>
              </a:solidFill>
              <a:highlight>
                <a:srgbClr val="FFFFFF"/>
              </a:highlight>
              <a:latin typeface="Raleway"/>
              <a:ea typeface="Raleway"/>
              <a:cs typeface="Raleway"/>
              <a:sym typeface="Raleway"/>
            </a:endParaRPr>
          </a:p>
        </p:txBody>
      </p:sp>
      <p:sp>
        <p:nvSpPr>
          <p:cNvPr id="214" name="Shape 214"/>
          <p:cNvSpPr txBox="1"/>
          <p:nvPr/>
        </p:nvSpPr>
        <p:spPr>
          <a:xfrm>
            <a:off x="587850" y="3832950"/>
            <a:ext cx="1183800" cy="4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8761D"/>
                </a:solidFill>
                <a:latin typeface="Raleway"/>
                <a:ea typeface="Raleway"/>
                <a:cs typeface="Raleway"/>
                <a:sym typeface="Raleway"/>
              </a:rPr>
              <a:t>S</a:t>
            </a:r>
            <a:r>
              <a:rPr b="1" lang="en" sz="1100">
                <a:solidFill>
                  <a:srgbClr val="38761D"/>
                </a:solidFill>
                <a:latin typeface="Raleway"/>
                <a:ea typeface="Raleway"/>
                <a:cs typeface="Raleway"/>
                <a:sym typeface="Raleway"/>
              </a:rPr>
              <a:t>emi Ojeleye</a:t>
            </a:r>
            <a:endParaRPr b="1" sz="1100">
              <a:solidFill>
                <a:srgbClr val="38761D"/>
              </a:solidFill>
              <a:latin typeface="Raleway"/>
              <a:ea typeface="Raleway"/>
              <a:cs typeface="Raleway"/>
              <a:sym typeface="Raleway"/>
            </a:endParaRPr>
          </a:p>
          <a:p>
            <a:pPr indent="0" lvl="0" marL="0" rtl="0" algn="ctr">
              <a:spcBef>
                <a:spcPts val="0"/>
              </a:spcBef>
              <a:spcAft>
                <a:spcPts val="0"/>
              </a:spcAft>
              <a:buNone/>
            </a:pPr>
            <a:r>
              <a:rPr b="1" lang="en" sz="1100">
                <a:solidFill>
                  <a:srgbClr val="38761D"/>
                </a:solidFill>
                <a:latin typeface="Raleway"/>
                <a:ea typeface="Raleway"/>
                <a:cs typeface="Raleway"/>
                <a:sym typeface="Raleway"/>
              </a:rPr>
              <a:t>(4.6)</a:t>
            </a:r>
            <a:endParaRPr b="1" sz="1100">
              <a:solidFill>
                <a:srgbClr val="38761D"/>
              </a:solidFill>
              <a:latin typeface="Raleway"/>
              <a:ea typeface="Raleway"/>
              <a:cs typeface="Raleway"/>
              <a:sym typeface="Raleway"/>
            </a:endParaRPr>
          </a:p>
        </p:txBody>
      </p:sp>
      <p:sp>
        <p:nvSpPr>
          <p:cNvPr id="215" name="Shape 215"/>
          <p:cNvSpPr txBox="1"/>
          <p:nvPr/>
        </p:nvSpPr>
        <p:spPr>
          <a:xfrm>
            <a:off x="4856100" y="3387800"/>
            <a:ext cx="2367900" cy="9642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100">
                <a:solidFill>
                  <a:srgbClr val="990000"/>
                </a:solidFill>
                <a:latin typeface="Raleway"/>
                <a:ea typeface="Raleway"/>
                <a:cs typeface="Raleway"/>
                <a:sym typeface="Raleway"/>
              </a:rPr>
              <a:t>James Harden</a:t>
            </a:r>
            <a:endParaRPr b="1" sz="1100">
              <a:solidFill>
                <a:srgbClr val="990000"/>
              </a:solidFill>
              <a:latin typeface="Raleway"/>
              <a:ea typeface="Raleway"/>
              <a:cs typeface="Raleway"/>
              <a:sym typeface="Raleway"/>
            </a:endParaRPr>
          </a:p>
          <a:p>
            <a:pPr indent="0" lvl="0" marL="0" rtl="0" algn="ctr">
              <a:spcBef>
                <a:spcPts val="0"/>
              </a:spcBef>
              <a:spcAft>
                <a:spcPts val="0"/>
              </a:spcAft>
              <a:buNone/>
            </a:pPr>
            <a:r>
              <a:rPr b="1" lang="en" sz="1100">
                <a:solidFill>
                  <a:srgbClr val="990000"/>
                </a:solidFill>
                <a:latin typeface="Raleway"/>
                <a:ea typeface="Raleway"/>
                <a:cs typeface="Raleway"/>
                <a:sym typeface="Raleway"/>
              </a:rPr>
              <a:t>(</a:t>
            </a:r>
            <a:r>
              <a:rPr b="1" lang="en" sz="1100">
                <a:solidFill>
                  <a:srgbClr val="990000"/>
                </a:solidFill>
                <a:latin typeface="Raleway"/>
                <a:ea typeface="Raleway"/>
                <a:cs typeface="Raleway"/>
                <a:sym typeface="Raleway"/>
              </a:rPr>
              <a:t>29.8)</a:t>
            </a:r>
            <a:endParaRPr b="1">
              <a:solidFill>
                <a:srgbClr val="990000"/>
              </a:solidFill>
              <a:latin typeface="Raleway"/>
              <a:ea typeface="Raleway"/>
              <a:cs typeface="Raleway"/>
              <a:sym typeface="Raleway"/>
            </a:endParaRPr>
          </a:p>
        </p:txBody>
      </p:sp>
      <p:cxnSp>
        <p:nvCxnSpPr>
          <p:cNvPr id="216" name="Shape 216"/>
          <p:cNvCxnSpPr/>
          <p:nvPr/>
        </p:nvCxnSpPr>
        <p:spPr>
          <a:xfrm>
            <a:off x="1609375" y="4098925"/>
            <a:ext cx="361200" cy="392700"/>
          </a:xfrm>
          <a:prstGeom prst="straightConnector1">
            <a:avLst/>
          </a:prstGeom>
          <a:noFill/>
          <a:ln cap="flat" cmpd="sng" w="19050">
            <a:solidFill>
              <a:srgbClr val="38761D"/>
            </a:solidFill>
            <a:prstDash val="solid"/>
            <a:round/>
            <a:headEnd len="med" w="med" type="none"/>
            <a:tailEnd len="med" w="med" type="triangle"/>
          </a:ln>
        </p:spPr>
      </p:cxnSp>
      <p:cxnSp>
        <p:nvCxnSpPr>
          <p:cNvPr id="217" name="Shape 217"/>
          <p:cNvCxnSpPr/>
          <p:nvPr/>
        </p:nvCxnSpPr>
        <p:spPr>
          <a:xfrm flipH="1">
            <a:off x="4673175" y="3947050"/>
            <a:ext cx="816900" cy="565500"/>
          </a:xfrm>
          <a:prstGeom prst="straightConnector1">
            <a:avLst/>
          </a:prstGeom>
          <a:noFill/>
          <a:ln cap="flat" cmpd="sng" w="19050">
            <a:solidFill>
              <a:srgbClr val="99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2017-2018 </a:t>
            </a:r>
            <a:r>
              <a:rPr lang="en"/>
              <a:t>PER vs Salary</a:t>
            </a:r>
            <a:endParaRPr/>
          </a:p>
        </p:txBody>
      </p:sp>
      <p:pic>
        <p:nvPicPr>
          <p:cNvPr id="223" name="Shape 223"/>
          <p:cNvPicPr preferRelativeResize="0"/>
          <p:nvPr/>
        </p:nvPicPr>
        <p:blipFill>
          <a:blip r:embed="rId3">
            <a:alphaModFix/>
          </a:blip>
          <a:stretch>
            <a:fillRect/>
          </a:stretch>
        </p:blipFill>
        <p:spPr>
          <a:xfrm>
            <a:off x="2529838" y="925300"/>
            <a:ext cx="4067515" cy="4183975"/>
          </a:xfrm>
          <a:prstGeom prst="rect">
            <a:avLst/>
          </a:prstGeom>
          <a:noFill/>
          <a:ln>
            <a:noFill/>
          </a:ln>
        </p:spPr>
      </p:pic>
      <p:sp>
        <p:nvSpPr>
          <p:cNvPr id="224" name="Shape 224"/>
          <p:cNvSpPr txBox="1"/>
          <p:nvPr/>
        </p:nvSpPr>
        <p:spPr>
          <a:xfrm>
            <a:off x="1244498" y="4011703"/>
            <a:ext cx="2367900" cy="96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38761D"/>
                </a:solidFill>
                <a:latin typeface="Raleway"/>
                <a:ea typeface="Raleway"/>
                <a:cs typeface="Raleway"/>
                <a:sym typeface="Raleway"/>
              </a:rPr>
              <a:t>Semi Ojeleye</a:t>
            </a:r>
            <a:endParaRPr b="1">
              <a:solidFill>
                <a:srgbClr val="38761D"/>
              </a:solidFill>
              <a:latin typeface="Raleway"/>
              <a:ea typeface="Raleway"/>
              <a:cs typeface="Raleway"/>
              <a:sym typeface="Raleway"/>
            </a:endParaRPr>
          </a:p>
        </p:txBody>
      </p:sp>
      <p:sp>
        <p:nvSpPr>
          <p:cNvPr id="225" name="Shape 225"/>
          <p:cNvSpPr txBox="1"/>
          <p:nvPr/>
        </p:nvSpPr>
        <p:spPr>
          <a:xfrm>
            <a:off x="6471675" y="1077100"/>
            <a:ext cx="1185000" cy="55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85200C"/>
                </a:solidFill>
                <a:latin typeface="Raleway"/>
                <a:ea typeface="Raleway"/>
                <a:cs typeface="Raleway"/>
                <a:sym typeface="Raleway"/>
              </a:rPr>
              <a:t>Lebron James</a:t>
            </a:r>
            <a:endParaRPr b="1">
              <a:solidFill>
                <a:srgbClr val="85200C"/>
              </a:solidFill>
              <a:latin typeface="Raleway"/>
              <a:ea typeface="Raleway"/>
              <a:cs typeface="Raleway"/>
              <a:sym typeface="Raleway"/>
            </a:endParaRPr>
          </a:p>
        </p:txBody>
      </p:sp>
      <p:sp>
        <p:nvSpPr>
          <p:cNvPr id="226" name="Shape 226"/>
          <p:cNvSpPr txBox="1"/>
          <p:nvPr/>
        </p:nvSpPr>
        <p:spPr>
          <a:xfrm>
            <a:off x="6670700" y="1588010"/>
            <a:ext cx="2367900" cy="96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BF9000"/>
                </a:solidFill>
                <a:latin typeface="Raleway"/>
                <a:ea typeface="Raleway"/>
                <a:cs typeface="Raleway"/>
                <a:sym typeface="Raleway"/>
              </a:rPr>
              <a:t>Steph Curry</a:t>
            </a:r>
            <a:endParaRPr b="1">
              <a:solidFill>
                <a:srgbClr val="BF9000"/>
              </a:solidFill>
              <a:latin typeface="Raleway"/>
              <a:ea typeface="Raleway"/>
              <a:cs typeface="Raleway"/>
              <a:sym typeface="Raleway"/>
            </a:endParaRPr>
          </a:p>
        </p:txBody>
      </p:sp>
      <p:sp>
        <p:nvSpPr>
          <p:cNvPr id="227" name="Shape 227"/>
          <p:cNvSpPr txBox="1"/>
          <p:nvPr/>
        </p:nvSpPr>
        <p:spPr>
          <a:xfrm>
            <a:off x="6630175" y="3819438"/>
            <a:ext cx="2367900" cy="96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1155CC"/>
                </a:solidFill>
                <a:latin typeface="Raleway"/>
                <a:ea typeface="Raleway"/>
                <a:cs typeface="Raleway"/>
                <a:sym typeface="Raleway"/>
              </a:rPr>
              <a:t>Carmelo Anthony</a:t>
            </a:r>
            <a:endParaRPr b="1" sz="1100">
              <a:solidFill>
                <a:srgbClr val="1155CC"/>
              </a:solidFill>
              <a:latin typeface="Raleway"/>
              <a:ea typeface="Raleway"/>
              <a:cs typeface="Raleway"/>
              <a:sym typeface="Raleway"/>
            </a:endParaRPr>
          </a:p>
        </p:txBody>
      </p:sp>
      <p:cxnSp>
        <p:nvCxnSpPr>
          <p:cNvPr id="228" name="Shape 228"/>
          <p:cNvCxnSpPr/>
          <p:nvPr/>
        </p:nvCxnSpPr>
        <p:spPr>
          <a:xfrm flipH="1" rot="10800000">
            <a:off x="2283375" y="4350400"/>
            <a:ext cx="1084200" cy="141300"/>
          </a:xfrm>
          <a:prstGeom prst="straightConnector1">
            <a:avLst/>
          </a:prstGeom>
          <a:noFill/>
          <a:ln cap="flat" cmpd="sng" w="19050">
            <a:solidFill>
              <a:srgbClr val="38761D"/>
            </a:solidFill>
            <a:prstDash val="solid"/>
            <a:round/>
            <a:headEnd len="med" w="med" type="none"/>
            <a:tailEnd len="med" w="med" type="triangle"/>
          </a:ln>
        </p:spPr>
      </p:cxnSp>
      <p:cxnSp>
        <p:nvCxnSpPr>
          <p:cNvPr id="229" name="Shape 229"/>
          <p:cNvCxnSpPr/>
          <p:nvPr/>
        </p:nvCxnSpPr>
        <p:spPr>
          <a:xfrm flipH="1">
            <a:off x="5409750" y="2082625"/>
            <a:ext cx="1299000" cy="240900"/>
          </a:xfrm>
          <a:prstGeom prst="straightConnector1">
            <a:avLst/>
          </a:prstGeom>
          <a:noFill/>
          <a:ln cap="flat" cmpd="sng" w="19050">
            <a:solidFill>
              <a:srgbClr val="BF9000"/>
            </a:solidFill>
            <a:prstDash val="solid"/>
            <a:round/>
            <a:headEnd len="med" w="med" type="none"/>
            <a:tailEnd len="med" w="med" type="triangle"/>
          </a:ln>
        </p:spPr>
      </p:cxnSp>
      <p:cxnSp>
        <p:nvCxnSpPr>
          <p:cNvPr id="230" name="Shape 230"/>
          <p:cNvCxnSpPr/>
          <p:nvPr/>
        </p:nvCxnSpPr>
        <p:spPr>
          <a:xfrm rot="10800000">
            <a:off x="4949275" y="3685425"/>
            <a:ext cx="1680900" cy="628200"/>
          </a:xfrm>
          <a:prstGeom prst="straightConnector1">
            <a:avLst/>
          </a:prstGeom>
          <a:noFill/>
          <a:ln cap="flat" cmpd="sng" w="19050">
            <a:solidFill>
              <a:srgbClr val="1155CC"/>
            </a:solidFill>
            <a:prstDash val="solid"/>
            <a:round/>
            <a:headEnd len="med" w="med" type="none"/>
            <a:tailEnd len="med" w="med" type="triangle"/>
          </a:ln>
        </p:spPr>
      </p:cxnSp>
      <p:cxnSp>
        <p:nvCxnSpPr>
          <p:cNvPr id="231" name="Shape 231"/>
          <p:cNvCxnSpPr>
            <a:stCxn id="225" idx="1"/>
          </p:cNvCxnSpPr>
          <p:nvPr/>
        </p:nvCxnSpPr>
        <p:spPr>
          <a:xfrm flipH="1">
            <a:off x="5315775" y="1353400"/>
            <a:ext cx="1155900" cy="881100"/>
          </a:xfrm>
          <a:prstGeom prst="straightConnector1">
            <a:avLst/>
          </a:prstGeom>
          <a:noFill/>
          <a:ln cap="flat" cmpd="sng" w="19050">
            <a:solidFill>
              <a:srgbClr val="85200C"/>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t>2017-2018 Total Effectiveness vs Salary</a:t>
            </a:r>
            <a:endParaRPr/>
          </a:p>
          <a:p>
            <a:pPr indent="0" lvl="0" marL="0" rtl="0">
              <a:spcBef>
                <a:spcPts val="0"/>
              </a:spcBef>
              <a:spcAft>
                <a:spcPts val="0"/>
              </a:spcAft>
              <a:buNone/>
            </a:pPr>
            <a:r>
              <a:t/>
            </a:r>
            <a:endParaRPr/>
          </a:p>
        </p:txBody>
      </p:sp>
      <p:pic>
        <p:nvPicPr>
          <p:cNvPr id="237" name="Shape 237"/>
          <p:cNvPicPr preferRelativeResize="0"/>
          <p:nvPr/>
        </p:nvPicPr>
        <p:blipFill>
          <a:blip r:embed="rId3">
            <a:alphaModFix/>
          </a:blip>
          <a:stretch>
            <a:fillRect/>
          </a:stretch>
        </p:blipFill>
        <p:spPr>
          <a:xfrm>
            <a:off x="2489225" y="1051175"/>
            <a:ext cx="4165554" cy="4092325"/>
          </a:xfrm>
          <a:prstGeom prst="rect">
            <a:avLst/>
          </a:prstGeom>
          <a:noFill/>
          <a:ln>
            <a:noFill/>
          </a:ln>
        </p:spPr>
      </p:pic>
      <p:sp>
        <p:nvSpPr>
          <p:cNvPr id="238" name="Shape 238"/>
          <p:cNvSpPr txBox="1"/>
          <p:nvPr/>
        </p:nvSpPr>
        <p:spPr>
          <a:xfrm>
            <a:off x="6565950" y="1108525"/>
            <a:ext cx="1185000" cy="55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85200C"/>
                </a:solidFill>
                <a:latin typeface="Raleway"/>
                <a:ea typeface="Raleway"/>
                <a:cs typeface="Raleway"/>
                <a:sym typeface="Raleway"/>
              </a:rPr>
              <a:t>Lebron James</a:t>
            </a:r>
            <a:endParaRPr b="1">
              <a:solidFill>
                <a:srgbClr val="85200C"/>
              </a:solidFill>
              <a:latin typeface="Raleway"/>
              <a:ea typeface="Raleway"/>
              <a:cs typeface="Raleway"/>
              <a:sym typeface="Raleway"/>
            </a:endParaRPr>
          </a:p>
        </p:txBody>
      </p:sp>
      <p:cxnSp>
        <p:nvCxnSpPr>
          <p:cNvPr id="239" name="Shape 239"/>
          <p:cNvCxnSpPr>
            <a:stCxn id="238" idx="1"/>
          </p:cNvCxnSpPr>
          <p:nvPr/>
        </p:nvCxnSpPr>
        <p:spPr>
          <a:xfrm flipH="1">
            <a:off x="5410050" y="1384825"/>
            <a:ext cx="1155900" cy="881100"/>
          </a:xfrm>
          <a:prstGeom prst="straightConnector1">
            <a:avLst/>
          </a:prstGeom>
          <a:noFill/>
          <a:ln cap="flat" cmpd="sng" w="19050">
            <a:solidFill>
              <a:srgbClr val="85200C"/>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Rex ratio : PER</a:t>
            </a:r>
            <a:endParaRPr/>
          </a:p>
        </p:txBody>
      </p:sp>
      <p:pic>
        <p:nvPicPr>
          <p:cNvPr id="245" name="Shape 245"/>
          <p:cNvPicPr preferRelativeResize="0"/>
          <p:nvPr/>
        </p:nvPicPr>
        <p:blipFill>
          <a:blip r:embed="rId3">
            <a:alphaModFix/>
          </a:blip>
          <a:stretch>
            <a:fillRect/>
          </a:stretch>
        </p:blipFill>
        <p:spPr>
          <a:xfrm>
            <a:off x="2304950" y="1051175"/>
            <a:ext cx="4092324" cy="4092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Body fat : PER</a:t>
            </a:r>
            <a:endParaRPr/>
          </a:p>
        </p:txBody>
      </p:sp>
      <p:pic>
        <p:nvPicPr>
          <p:cNvPr id="251" name="Shape 251"/>
          <p:cNvPicPr preferRelativeResize="0"/>
          <p:nvPr/>
        </p:nvPicPr>
        <p:blipFill>
          <a:blip r:embed="rId3">
            <a:alphaModFix/>
          </a:blip>
          <a:stretch>
            <a:fillRect/>
          </a:stretch>
        </p:blipFill>
        <p:spPr>
          <a:xfrm>
            <a:off x="2590437" y="1122575"/>
            <a:ext cx="3946325" cy="3946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Biometrics → Success</a:t>
            </a:r>
            <a:endParaRPr/>
          </a:p>
        </p:txBody>
      </p:sp>
      <p:sp>
        <p:nvSpPr>
          <p:cNvPr id="257" name="Shape 257"/>
          <p:cNvSpPr txBox="1"/>
          <p:nvPr>
            <p:ph idx="4294967295" type="body"/>
          </p:nvPr>
        </p:nvSpPr>
        <p:spPr>
          <a:xfrm>
            <a:off x="4810055" y="1373713"/>
            <a:ext cx="3658800" cy="3002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Does size of hands impact shooting skills?</a:t>
            </a:r>
            <a:endParaRPr/>
          </a:p>
        </p:txBody>
      </p:sp>
      <p:pic>
        <p:nvPicPr>
          <p:cNvPr id="258" name="Shape 258"/>
          <p:cNvPicPr preferRelativeResize="0"/>
          <p:nvPr/>
        </p:nvPicPr>
        <p:blipFill>
          <a:blip r:embed="rId3">
            <a:alphaModFix/>
          </a:blip>
          <a:stretch>
            <a:fillRect/>
          </a:stretch>
        </p:blipFill>
        <p:spPr>
          <a:xfrm>
            <a:off x="342998" y="1405625"/>
            <a:ext cx="4174100" cy="2938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Hand Size vs True Shooting Percentage</a:t>
            </a:r>
            <a:endParaRPr/>
          </a:p>
        </p:txBody>
      </p:sp>
      <p:pic>
        <p:nvPicPr>
          <p:cNvPr id="264" name="Shape 264"/>
          <p:cNvPicPr preferRelativeResize="0"/>
          <p:nvPr/>
        </p:nvPicPr>
        <p:blipFill rotWithShape="1">
          <a:blip r:embed="rId3">
            <a:alphaModFix/>
          </a:blip>
          <a:srcRect b="0" l="0" r="15440" t="14755"/>
          <a:stretch/>
        </p:blipFill>
        <p:spPr>
          <a:xfrm>
            <a:off x="2384800" y="973100"/>
            <a:ext cx="3971326" cy="400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wait….</a:t>
            </a:r>
            <a:endParaRPr/>
          </a:p>
        </p:txBody>
      </p:sp>
      <p:pic>
        <p:nvPicPr>
          <p:cNvPr id="270" name="Shape 270"/>
          <p:cNvPicPr preferRelativeResize="0"/>
          <p:nvPr/>
        </p:nvPicPr>
        <p:blipFill>
          <a:blip r:embed="rId3">
            <a:alphaModFix/>
          </a:blip>
          <a:stretch>
            <a:fillRect/>
          </a:stretch>
        </p:blipFill>
        <p:spPr>
          <a:xfrm>
            <a:off x="1617713" y="1051175"/>
            <a:ext cx="5891774" cy="403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Preview </a:t>
            </a:r>
            <a:endParaRPr/>
          </a:p>
        </p:txBody>
      </p:sp>
      <p:sp>
        <p:nvSpPr>
          <p:cNvPr id="87" name="Shape 87"/>
          <p:cNvSpPr txBox="1"/>
          <p:nvPr/>
        </p:nvSpPr>
        <p:spPr>
          <a:xfrm>
            <a:off x="898425" y="1448725"/>
            <a:ext cx="7299600" cy="3402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b="1" lang="en">
                <a:latin typeface="Raleway"/>
                <a:ea typeface="Raleway"/>
                <a:cs typeface="Raleway"/>
                <a:sym typeface="Raleway"/>
              </a:rPr>
              <a:t>Data in the NBA</a:t>
            </a:r>
            <a:endParaRPr b="1">
              <a:latin typeface="Raleway"/>
              <a:ea typeface="Raleway"/>
              <a:cs typeface="Raleway"/>
              <a:sym typeface="Raleway"/>
            </a:endParaRPr>
          </a:p>
          <a:p>
            <a:pPr indent="0" lvl="0" marL="0" rtl="0">
              <a:spcBef>
                <a:spcPts val="0"/>
              </a:spcBef>
              <a:spcAft>
                <a:spcPts val="0"/>
              </a:spcAft>
              <a:buNone/>
            </a:pPr>
            <a:r>
              <a:t/>
            </a:r>
            <a:endParaRPr b="1">
              <a:latin typeface="Raleway"/>
              <a:ea typeface="Raleway"/>
              <a:cs typeface="Raleway"/>
              <a:sym typeface="Raleway"/>
            </a:endParaRPr>
          </a:p>
          <a:p>
            <a:pPr indent="-317500" lvl="0" marL="457200" rtl="0">
              <a:spcBef>
                <a:spcPts val="0"/>
              </a:spcBef>
              <a:spcAft>
                <a:spcPts val="0"/>
              </a:spcAft>
              <a:buSzPts val="1400"/>
              <a:buFont typeface="Raleway"/>
              <a:buChar char="●"/>
            </a:pPr>
            <a:r>
              <a:rPr b="1" lang="en">
                <a:latin typeface="Raleway"/>
                <a:ea typeface="Raleway"/>
                <a:cs typeface="Raleway"/>
                <a:sym typeface="Raleway"/>
              </a:rPr>
              <a:t>Methodology</a:t>
            </a:r>
            <a:endParaRPr b="1">
              <a:latin typeface="Raleway"/>
              <a:ea typeface="Raleway"/>
              <a:cs typeface="Raleway"/>
              <a:sym typeface="Raleway"/>
            </a:endParaRPr>
          </a:p>
          <a:p>
            <a:pPr indent="0" lvl="0" marL="0" rtl="0">
              <a:spcBef>
                <a:spcPts val="0"/>
              </a:spcBef>
              <a:spcAft>
                <a:spcPts val="0"/>
              </a:spcAft>
              <a:buNone/>
            </a:pPr>
            <a:r>
              <a:t/>
            </a:r>
            <a:endParaRPr b="1">
              <a:latin typeface="Raleway"/>
              <a:ea typeface="Raleway"/>
              <a:cs typeface="Raleway"/>
              <a:sym typeface="Raleway"/>
            </a:endParaRPr>
          </a:p>
          <a:p>
            <a:pPr indent="-317500" lvl="0" marL="457200" rtl="0">
              <a:spcBef>
                <a:spcPts val="0"/>
              </a:spcBef>
              <a:spcAft>
                <a:spcPts val="0"/>
              </a:spcAft>
              <a:buSzPts val="1400"/>
              <a:buChar char="●"/>
            </a:pPr>
            <a:r>
              <a:rPr b="1" lang="en">
                <a:latin typeface="Raleway"/>
                <a:ea typeface="Raleway"/>
                <a:cs typeface="Raleway"/>
                <a:sym typeface="Raleway"/>
              </a:rPr>
              <a:t>Introduction to biometrics - </a:t>
            </a:r>
            <a:r>
              <a:rPr lang="en">
                <a:latin typeface="Raleway"/>
                <a:ea typeface="Raleway"/>
                <a:cs typeface="Raleway"/>
                <a:sym typeface="Raleway"/>
              </a:rPr>
              <a:t>NBA Draft Combine results over time</a:t>
            </a:r>
            <a:endParaRPr>
              <a:latin typeface="Raleway"/>
              <a:ea typeface="Raleway"/>
              <a:cs typeface="Raleway"/>
              <a:sym typeface="Raleway"/>
            </a:endParaRPr>
          </a:p>
          <a:p>
            <a:pPr indent="0" lvl="0" marL="0" rtl="0">
              <a:spcBef>
                <a:spcPts val="0"/>
              </a:spcBef>
              <a:spcAft>
                <a:spcPts val="0"/>
              </a:spcAft>
              <a:buNone/>
            </a:pPr>
            <a:r>
              <a:t/>
            </a:r>
            <a:endParaRPr>
              <a:latin typeface="Raleway"/>
              <a:ea typeface="Raleway"/>
              <a:cs typeface="Raleway"/>
              <a:sym typeface="Raleway"/>
            </a:endParaRPr>
          </a:p>
          <a:p>
            <a:pPr indent="-317500" lvl="0" marL="457200" rtl="0">
              <a:spcBef>
                <a:spcPts val="0"/>
              </a:spcBef>
              <a:spcAft>
                <a:spcPts val="0"/>
              </a:spcAft>
              <a:buSzPts val="1400"/>
              <a:buChar char="●"/>
            </a:pPr>
            <a:r>
              <a:rPr b="1" lang="en">
                <a:latin typeface="Raleway"/>
                <a:ea typeface="Raleway"/>
                <a:cs typeface="Raleway"/>
                <a:sym typeface="Raleway"/>
              </a:rPr>
              <a:t>Player info - </a:t>
            </a:r>
            <a:r>
              <a:rPr lang="en">
                <a:latin typeface="Raleway"/>
                <a:ea typeface="Raleway"/>
                <a:cs typeface="Raleway"/>
                <a:sym typeface="Raleway"/>
              </a:rPr>
              <a:t>Categorial background data on NBA players</a:t>
            </a:r>
            <a:endParaRPr>
              <a:latin typeface="Raleway"/>
              <a:ea typeface="Raleway"/>
              <a:cs typeface="Raleway"/>
              <a:sym typeface="Raleway"/>
            </a:endParaRPr>
          </a:p>
          <a:p>
            <a:pPr indent="0" lvl="0" marL="0">
              <a:spcBef>
                <a:spcPts val="0"/>
              </a:spcBef>
              <a:spcAft>
                <a:spcPts val="0"/>
              </a:spcAft>
              <a:buNone/>
            </a:pPr>
            <a:r>
              <a:t/>
            </a: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b="1" lang="en">
                <a:latin typeface="Raleway"/>
                <a:ea typeface="Raleway"/>
                <a:cs typeface="Raleway"/>
                <a:sym typeface="Raleway"/>
              </a:rPr>
              <a:t>How is success measured</a:t>
            </a:r>
            <a:endParaRPr b="1">
              <a:latin typeface="Raleway"/>
              <a:ea typeface="Raleway"/>
              <a:cs typeface="Raleway"/>
              <a:sym typeface="Raleway"/>
            </a:endParaRPr>
          </a:p>
          <a:p>
            <a:pPr indent="0" lvl="0" marL="0" rtl="0">
              <a:spcBef>
                <a:spcPts val="0"/>
              </a:spcBef>
              <a:spcAft>
                <a:spcPts val="0"/>
              </a:spcAft>
              <a:buNone/>
            </a:pPr>
            <a:r>
              <a:t/>
            </a:r>
            <a:endParaRPr b="1">
              <a:latin typeface="Raleway"/>
              <a:ea typeface="Raleway"/>
              <a:cs typeface="Raleway"/>
              <a:sym typeface="Raleway"/>
            </a:endParaRPr>
          </a:p>
          <a:p>
            <a:pPr indent="-317500" lvl="0" marL="457200" rtl="0">
              <a:spcBef>
                <a:spcPts val="0"/>
              </a:spcBef>
              <a:spcAft>
                <a:spcPts val="0"/>
              </a:spcAft>
              <a:buSzPts val="1400"/>
              <a:buChar char="●"/>
            </a:pPr>
            <a:r>
              <a:rPr b="1" lang="en">
                <a:latin typeface="Raleway"/>
                <a:ea typeface="Raleway"/>
                <a:cs typeface="Raleway"/>
                <a:sym typeface="Raleway"/>
              </a:rPr>
              <a:t>Our findings - </a:t>
            </a:r>
            <a:r>
              <a:rPr lang="en">
                <a:latin typeface="Raleway"/>
                <a:ea typeface="Raleway"/>
                <a:cs typeface="Raleway"/>
                <a:sym typeface="Raleway"/>
              </a:rPr>
              <a:t>What leads to success</a:t>
            </a:r>
            <a:endParaRPr>
              <a:latin typeface="Raleway"/>
              <a:ea typeface="Raleway"/>
              <a:cs typeface="Raleway"/>
              <a:sym typeface="Raleway"/>
            </a:endParaRPr>
          </a:p>
          <a:p>
            <a:pPr indent="0" lvl="0" marL="0" rtl="0">
              <a:spcBef>
                <a:spcPts val="0"/>
              </a:spcBef>
              <a:spcAft>
                <a:spcPts val="0"/>
              </a:spcAft>
              <a:buNone/>
            </a:pPr>
            <a:r>
              <a:t/>
            </a:r>
            <a:endParaRPr>
              <a:latin typeface="Raleway"/>
              <a:ea typeface="Raleway"/>
              <a:cs typeface="Raleway"/>
              <a:sym typeface="Raleway"/>
            </a:endParaRPr>
          </a:p>
          <a:p>
            <a:pPr indent="-317500" lvl="0" marL="457200" rtl="0">
              <a:spcBef>
                <a:spcPts val="0"/>
              </a:spcBef>
              <a:spcAft>
                <a:spcPts val="0"/>
              </a:spcAft>
              <a:buSzPts val="1400"/>
              <a:buChar char="●"/>
            </a:pPr>
            <a:r>
              <a:rPr b="1" lang="en">
                <a:latin typeface="Raleway"/>
                <a:ea typeface="Raleway"/>
                <a:cs typeface="Raleway"/>
                <a:sym typeface="Raleway"/>
              </a:rPr>
              <a:t>2018 NBA Draft - </a:t>
            </a:r>
            <a:r>
              <a:rPr lang="en">
                <a:latin typeface="Raleway"/>
                <a:ea typeface="Raleway"/>
                <a:cs typeface="Raleway"/>
                <a:sym typeface="Raleway"/>
              </a:rPr>
              <a:t>Predictions on recent NBA Draftees</a:t>
            </a:r>
            <a:endParaRPr>
              <a:latin typeface="Raleway"/>
              <a:ea typeface="Raleway"/>
              <a:cs typeface="Raleway"/>
              <a:sym typeface="Raleway"/>
            </a:endParaRPr>
          </a:p>
          <a:p>
            <a:pPr indent="0" lvl="0" marL="0">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Negative correlation between hand size and free throw percentage!</a:t>
            </a:r>
            <a:endParaRPr sz="1800"/>
          </a:p>
        </p:txBody>
      </p:sp>
      <p:pic>
        <p:nvPicPr>
          <p:cNvPr id="276" name="Shape 276"/>
          <p:cNvPicPr preferRelativeResize="0"/>
          <p:nvPr/>
        </p:nvPicPr>
        <p:blipFill rotWithShape="1">
          <a:blip r:embed="rId3">
            <a:alphaModFix/>
          </a:blip>
          <a:srcRect b="0" l="0" r="15117" t="15888"/>
          <a:stretch/>
        </p:blipFill>
        <p:spPr>
          <a:xfrm>
            <a:off x="4173425" y="1123225"/>
            <a:ext cx="3771599" cy="3737551"/>
          </a:xfrm>
          <a:prstGeom prst="rect">
            <a:avLst/>
          </a:prstGeom>
          <a:noFill/>
          <a:ln>
            <a:noFill/>
          </a:ln>
        </p:spPr>
      </p:pic>
      <p:pic>
        <p:nvPicPr>
          <p:cNvPr id="277" name="Shape 277"/>
          <p:cNvPicPr preferRelativeResize="0"/>
          <p:nvPr/>
        </p:nvPicPr>
        <p:blipFill>
          <a:blip r:embed="rId4">
            <a:alphaModFix/>
          </a:blip>
          <a:stretch>
            <a:fillRect/>
          </a:stretch>
        </p:blipFill>
        <p:spPr>
          <a:xfrm>
            <a:off x="262875" y="1844738"/>
            <a:ext cx="3870125" cy="22224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t>Player backgrounds → Success</a:t>
            </a:r>
            <a:endParaRPr/>
          </a:p>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52400" y="1203575"/>
            <a:ext cx="8383054" cy="3787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
              <a:t>Player backgrounds → Success</a:t>
            </a:r>
            <a:endParaRPr/>
          </a:p>
          <a:p>
            <a:pPr indent="0" lvl="0" marL="0" rtl="0">
              <a:spcBef>
                <a:spcPts val="0"/>
              </a:spcBef>
              <a:spcAft>
                <a:spcPts val="0"/>
              </a:spcAft>
              <a:buNone/>
            </a:pPr>
            <a:r>
              <a:t/>
            </a:r>
            <a:endParaRPr/>
          </a:p>
        </p:txBody>
      </p:sp>
      <p:pic>
        <p:nvPicPr>
          <p:cNvPr id="289" name="Shape 289"/>
          <p:cNvPicPr preferRelativeResize="0"/>
          <p:nvPr/>
        </p:nvPicPr>
        <p:blipFill>
          <a:blip r:embed="rId3">
            <a:alphaModFix/>
          </a:blip>
          <a:stretch>
            <a:fillRect/>
          </a:stretch>
        </p:blipFill>
        <p:spPr>
          <a:xfrm>
            <a:off x="152400" y="1203575"/>
            <a:ext cx="8383054" cy="378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Key Takeaways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Predictors of success</a:t>
            </a:r>
            <a:endParaRPr/>
          </a:p>
        </p:txBody>
      </p:sp>
      <p:sp>
        <p:nvSpPr>
          <p:cNvPr id="300" name="Shape 300"/>
          <p:cNvSpPr/>
          <p:nvPr/>
        </p:nvSpPr>
        <p:spPr>
          <a:xfrm>
            <a:off x="1813250" y="1314875"/>
            <a:ext cx="1392900" cy="33387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txBox="1"/>
          <p:nvPr/>
        </p:nvSpPr>
        <p:spPr>
          <a:xfrm>
            <a:off x="2918250" y="1692375"/>
            <a:ext cx="5673300" cy="2879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t>Higher rex ratio</a:t>
            </a:r>
            <a:endParaRPr sz="2400"/>
          </a:p>
          <a:p>
            <a:pPr indent="0" lvl="0" marL="0" algn="ctr">
              <a:spcBef>
                <a:spcPts val="0"/>
              </a:spcBef>
              <a:spcAft>
                <a:spcPts val="0"/>
              </a:spcAft>
              <a:buNone/>
            </a:pPr>
            <a:r>
              <a:rPr lang="en" sz="2400"/>
              <a:t>+</a:t>
            </a:r>
            <a:endParaRPr sz="2400"/>
          </a:p>
          <a:p>
            <a:pPr indent="0" lvl="0" marL="0" algn="ctr">
              <a:spcBef>
                <a:spcPts val="0"/>
              </a:spcBef>
              <a:spcAft>
                <a:spcPts val="0"/>
              </a:spcAft>
              <a:buNone/>
            </a:pPr>
            <a:r>
              <a:rPr lang="en" sz="2400"/>
              <a:t>Smaller hands</a:t>
            </a:r>
            <a:endParaRPr sz="2400"/>
          </a:p>
          <a:p>
            <a:pPr indent="0" lvl="0" marL="0" algn="ctr">
              <a:spcBef>
                <a:spcPts val="0"/>
              </a:spcBef>
              <a:spcAft>
                <a:spcPts val="0"/>
              </a:spcAft>
              <a:buNone/>
            </a:pPr>
            <a:r>
              <a:rPr lang="en" sz="2400"/>
              <a:t>+</a:t>
            </a:r>
            <a:endParaRPr sz="2400"/>
          </a:p>
          <a:p>
            <a:pPr indent="0" lvl="0" marL="0" rtl="0" algn="ctr">
              <a:spcBef>
                <a:spcPts val="0"/>
              </a:spcBef>
              <a:spcAft>
                <a:spcPts val="0"/>
              </a:spcAft>
              <a:buNone/>
            </a:pPr>
            <a:r>
              <a:rPr lang="en" sz="2400"/>
              <a:t>Urban hometown</a:t>
            </a:r>
            <a:endParaRPr sz="2400"/>
          </a:p>
          <a:p>
            <a:pPr indent="0" lvl="0" marL="0" rtl="0" algn="ctr">
              <a:spcBef>
                <a:spcPts val="0"/>
              </a:spcBef>
              <a:spcAft>
                <a:spcPts val="0"/>
              </a:spcAft>
              <a:buNone/>
            </a:pPr>
            <a:r>
              <a:rPr lang="en" sz="2400"/>
              <a:t>+</a:t>
            </a:r>
            <a:endParaRPr sz="2400"/>
          </a:p>
          <a:p>
            <a:pPr indent="0" lvl="0" marL="0" rtl="0" algn="ctr">
              <a:spcBef>
                <a:spcPts val="0"/>
              </a:spcBef>
              <a:spcAft>
                <a:spcPts val="0"/>
              </a:spcAft>
              <a:buNone/>
            </a:pPr>
            <a:r>
              <a:rPr lang="en" sz="2400"/>
              <a:t>Power forward &amp; center</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graphicFrame>
        <p:nvGraphicFramePr>
          <p:cNvPr id="306" name="Shape 306"/>
          <p:cNvGraphicFramePr/>
          <p:nvPr/>
        </p:nvGraphicFramePr>
        <p:xfrm>
          <a:off x="376425" y="1051175"/>
          <a:ext cx="3000000" cy="3000000"/>
        </p:xfrm>
        <a:graphic>
          <a:graphicData uri="http://schemas.openxmlformats.org/drawingml/2006/table">
            <a:tbl>
              <a:tblPr>
                <a:noFill/>
                <a:tableStyleId>{D0D88921-BAF0-4FD4-A0A6-1538BBEB8324}</a:tableStyleId>
              </a:tblPr>
              <a:tblGrid>
                <a:gridCol w="731575"/>
                <a:gridCol w="852825"/>
                <a:gridCol w="701225"/>
                <a:gridCol w="711400"/>
                <a:gridCol w="1057050"/>
                <a:gridCol w="860775"/>
              </a:tblGrid>
              <a:tr h="267225">
                <a:tc gridSpan="3">
                  <a:txBody>
                    <a:bodyPr>
                      <a:noAutofit/>
                    </a:bodyPr>
                    <a:lstStyle/>
                    <a:p>
                      <a:pPr indent="0" lvl="0" marL="0" rtl="0" algn="ctr">
                        <a:spcBef>
                          <a:spcPts val="0"/>
                        </a:spcBef>
                        <a:spcAft>
                          <a:spcPts val="0"/>
                        </a:spcAft>
                        <a:buNone/>
                      </a:pPr>
                      <a:r>
                        <a:rPr lang="en" sz="1200"/>
                        <a:t>Rex Ratio</a:t>
                      </a:r>
                      <a:endParaRPr sz="1200"/>
                    </a:p>
                  </a:txBody>
                  <a:tcPr marT="91425" marB="91425" marR="91425" marL="91425">
                    <a:lnR cap="flat" cmpd="sng" w="12625">
                      <a:solidFill>
                        <a:srgbClr val="000000"/>
                      </a:solidFill>
                      <a:prstDash val="solid"/>
                      <a:round/>
                      <a:headEnd len="sm" w="sm" type="none"/>
                      <a:tailEnd len="sm" w="sm" type="none"/>
                    </a:lnR>
                  </a:tcPr>
                </a:tc>
                <a:tc hMerge="1"/>
                <a:tc hMerge="1"/>
                <a:tc gridSpan="3">
                  <a:txBody>
                    <a:bodyPr>
                      <a:noAutofit/>
                    </a:bodyPr>
                    <a:lstStyle/>
                    <a:p>
                      <a:pPr indent="0" lvl="0" marL="0" rtl="0" algn="ctr">
                        <a:spcBef>
                          <a:spcPts val="0"/>
                        </a:spcBef>
                        <a:spcAft>
                          <a:spcPts val="0"/>
                        </a:spcAft>
                        <a:buNone/>
                      </a:pPr>
                      <a:r>
                        <a:rPr lang="en" sz="1200"/>
                        <a:t>Hand Size</a:t>
                      </a:r>
                      <a:endParaRPr sz="1200"/>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tcPr>
                </a:tc>
                <a:tc hMerge="1"/>
                <a:tc hMerge="1"/>
              </a:tr>
              <a:tr h="291375">
                <a:tc>
                  <a:txBody>
                    <a:bodyPr>
                      <a:noAutofit/>
                    </a:bodyPr>
                    <a:lstStyle/>
                    <a:p>
                      <a:pPr indent="0" lvl="0" marL="0" rtl="0" algn="ctr">
                        <a:spcBef>
                          <a:spcPts val="0"/>
                        </a:spcBef>
                        <a:spcAft>
                          <a:spcPts val="0"/>
                        </a:spcAft>
                        <a:buNone/>
                      </a:pPr>
                      <a:r>
                        <a:rPr lang="en" sz="900"/>
                        <a:t>Mohamed</a:t>
                      </a:r>
                      <a:endParaRPr sz="900"/>
                    </a:p>
                  </a:txBody>
                  <a:tcPr marT="91425" marB="91425" marR="91425" marL="91425"/>
                </a:tc>
                <a:tc>
                  <a:txBody>
                    <a:bodyPr>
                      <a:noAutofit/>
                    </a:bodyPr>
                    <a:lstStyle/>
                    <a:p>
                      <a:pPr indent="0" lvl="0" marL="0" rtl="0" algn="ctr">
                        <a:spcBef>
                          <a:spcPts val="0"/>
                        </a:spcBef>
                        <a:spcAft>
                          <a:spcPts val="0"/>
                        </a:spcAft>
                        <a:buNone/>
                      </a:pPr>
                      <a:r>
                        <a:rPr lang="en" sz="900"/>
                        <a:t>Bamba</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1.1091</a:t>
                      </a:r>
                      <a:endParaRPr sz="900"/>
                    </a:p>
                  </a:txBody>
                  <a:tcPr marT="91425" marB="91425" marR="91425" marL="91425"/>
                </a:tc>
                <a:tc>
                  <a:txBody>
                    <a:bodyPr>
                      <a:noAutofit/>
                    </a:bodyPr>
                    <a:lstStyle/>
                    <a:p>
                      <a:pPr indent="0" lvl="0" marL="0" rtl="0" algn="ctr">
                        <a:spcBef>
                          <a:spcPts val="0"/>
                        </a:spcBef>
                        <a:spcAft>
                          <a:spcPts val="0"/>
                        </a:spcAft>
                        <a:buNone/>
                      </a:pPr>
                      <a:r>
                        <a:rPr b="1" lang="en" sz="900"/>
                        <a:t>Wendell</a:t>
                      </a:r>
                      <a:endParaRPr b="1" sz="900"/>
                    </a:p>
                  </a:txBody>
                  <a:tcPr marT="91425" marB="91425" marR="91425" marL="91425"/>
                </a:tc>
                <a:tc>
                  <a:txBody>
                    <a:bodyPr>
                      <a:noAutofit/>
                    </a:bodyPr>
                    <a:lstStyle/>
                    <a:p>
                      <a:pPr indent="0" lvl="0" marL="0" rtl="0" algn="ctr">
                        <a:spcBef>
                          <a:spcPts val="0"/>
                        </a:spcBef>
                        <a:spcAft>
                          <a:spcPts val="0"/>
                        </a:spcAft>
                        <a:buNone/>
                      </a:pPr>
                      <a:r>
                        <a:rPr b="1" lang="en" sz="900"/>
                        <a:t>Carter</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76.5</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Austin</a:t>
                      </a:r>
                      <a:endParaRPr sz="900"/>
                    </a:p>
                  </a:txBody>
                  <a:tcPr marT="91425" marB="91425" marR="91425" marL="91425"/>
                </a:tc>
                <a:tc>
                  <a:txBody>
                    <a:bodyPr>
                      <a:noAutofit/>
                    </a:bodyPr>
                    <a:lstStyle/>
                    <a:p>
                      <a:pPr indent="0" lvl="0" marL="0" rtl="0" algn="ctr">
                        <a:spcBef>
                          <a:spcPts val="0"/>
                        </a:spcBef>
                        <a:spcAft>
                          <a:spcPts val="0"/>
                        </a:spcAft>
                        <a:buNone/>
                      </a:pPr>
                      <a:r>
                        <a:rPr lang="en" sz="900"/>
                        <a:t>Wiley</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1.0854</a:t>
                      </a:r>
                      <a:endParaRPr sz="900"/>
                    </a:p>
                  </a:txBody>
                  <a:tcPr marT="91425" marB="91425" marR="91425" marL="91425"/>
                </a:tc>
                <a:tc>
                  <a:txBody>
                    <a:bodyPr>
                      <a:noAutofit/>
                    </a:bodyPr>
                    <a:lstStyle/>
                    <a:p>
                      <a:pPr indent="0" lvl="0" marL="0" rtl="0" algn="ctr">
                        <a:spcBef>
                          <a:spcPts val="0"/>
                        </a:spcBef>
                        <a:spcAft>
                          <a:spcPts val="0"/>
                        </a:spcAft>
                        <a:buNone/>
                      </a:pPr>
                      <a:r>
                        <a:rPr b="1" lang="en" sz="900"/>
                        <a:t>Omari</a:t>
                      </a:r>
                      <a:endParaRPr b="1" sz="900"/>
                    </a:p>
                  </a:txBody>
                  <a:tcPr marT="91425" marB="91425" marR="91425" marL="91425"/>
                </a:tc>
                <a:tc>
                  <a:txBody>
                    <a:bodyPr>
                      <a:noAutofit/>
                    </a:bodyPr>
                    <a:lstStyle/>
                    <a:p>
                      <a:pPr indent="0" lvl="0" marL="0" rtl="0" algn="ctr">
                        <a:spcBef>
                          <a:spcPts val="0"/>
                        </a:spcBef>
                        <a:spcAft>
                          <a:spcPts val="0"/>
                        </a:spcAft>
                        <a:buNone/>
                      </a:pPr>
                      <a:r>
                        <a:rPr b="1" lang="en" sz="900"/>
                        <a:t>Spellman</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81</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PJ</a:t>
                      </a:r>
                      <a:endParaRPr sz="900"/>
                    </a:p>
                  </a:txBody>
                  <a:tcPr marT="91425" marB="91425" marR="91425" marL="91425"/>
                </a:tc>
                <a:tc>
                  <a:txBody>
                    <a:bodyPr>
                      <a:noAutofit/>
                    </a:bodyPr>
                    <a:lstStyle/>
                    <a:p>
                      <a:pPr indent="0" lvl="0" marL="0" rtl="0" algn="ctr">
                        <a:spcBef>
                          <a:spcPts val="0"/>
                        </a:spcBef>
                        <a:spcAft>
                          <a:spcPts val="0"/>
                        </a:spcAft>
                        <a:buNone/>
                      </a:pPr>
                      <a:r>
                        <a:rPr lang="en" sz="900"/>
                        <a:t>Washington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1.0812</a:t>
                      </a:r>
                      <a:endParaRPr sz="900"/>
                    </a:p>
                  </a:txBody>
                  <a:tcPr marT="91425" marB="91425" marR="91425" marL="91425"/>
                </a:tc>
                <a:tc>
                  <a:txBody>
                    <a:bodyPr>
                      <a:noAutofit/>
                    </a:bodyPr>
                    <a:lstStyle/>
                    <a:p>
                      <a:pPr indent="0" lvl="0" marL="0" rtl="0" algn="ctr">
                        <a:spcBef>
                          <a:spcPts val="0"/>
                        </a:spcBef>
                        <a:spcAft>
                          <a:spcPts val="0"/>
                        </a:spcAft>
                        <a:buNone/>
                      </a:pPr>
                      <a:r>
                        <a:rPr lang="en" sz="900"/>
                        <a:t>Alize</a:t>
                      </a:r>
                      <a:endParaRPr sz="900"/>
                    </a:p>
                  </a:txBody>
                  <a:tcPr marT="91425" marB="91425" marR="91425" marL="91425"/>
                </a:tc>
                <a:tc>
                  <a:txBody>
                    <a:bodyPr>
                      <a:noAutofit/>
                    </a:bodyPr>
                    <a:lstStyle/>
                    <a:p>
                      <a:pPr indent="0" lvl="0" marL="0" rtl="0" algn="ctr">
                        <a:spcBef>
                          <a:spcPts val="0"/>
                        </a:spcBef>
                        <a:spcAft>
                          <a:spcPts val="0"/>
                        </a:spcAft>
                        <a:buNone/>
                      </a:pPr>
                      <a:r>
                        <a:rPr lang="en" sz="900"/>
                        <a:t>Johnson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82.875</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Udoka</a:t>
                      </a:r>
                      <a:endParaRPr sz="900"/>
                    </a:p>
                  </a:txBody>
                  <a:tcPr marT="91425" marB="91425" marR="91425" marL="91425"/>
                </a:tc>
                <a:tc>
                  <a:txBody>
                    <a:bodyPr>
                      <a:noAutofit/>
                    </a:bodyPr>
                    <a:lstStyle/>
                    <a:p>
                      <a:pPr indent="0" lvl="0" marL="0" rtl="0" algn="ctr">
                        <a:spcBef>
                          <a:spcPts val="0"/>
                        </a:spcBef>
                        <a:spcAft>
                          <a:spcPts val="0"/>
                        </a:spcAft>
                        <a:buNone/>
                      </a:pPr>
                      <a:r>
                        <a:rPr lang="en" sz="900"/>
                        <a:t>Azubuike</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1.0801</a:t>
                      </a:r>
                      <a:endParaRPr sz="900"/>
                    </a:p>
                  </a:txBody>
                  <a:tcPr marT="91425" marB="91425" marR="91425" marL="91425"/>
                </a:tc>
                <a:tc>
                  <a:txBody>
                    <a:bodyPr>
                      <a:noAutofit/>
                    </a:bodyPr>
                    <a:lstStyle/>
                    <a:p>
                      <a:pPr indent="0" lvl="0" marL="0" rtl="0" algn="ctr">
                        <a:spcBef>
                          <a:spcPts val="0"/>
                        </a:spcBef>
                        <a:spcAft>
                          <a:spcPts val="0"/>
                        </a:spcAft>
                        <a:buNone/>
                      </a:pPr>
                      <a:r>
                        <a:rPr lang="en" sz="900"/>
                        <a:t>Jontay</a:t>
                      </a:r>
                      <a:endParaRPr sz="900"/>
                    </a:p>
                  </a:txBody>
                  <a:tcPr marT="91425" marB="91425" marR="91425" marL="91425"/>
                </a:tc>
                <a:tc>
                  <a:txBody>
                    <a:bodyPr>
                      <a:noAutofit/>
                    </a:bodyPr>
                    <a:lstStyle/>
                    <a:p>
                      <a:pPr indent="0" lvl="0" marL="0" rtl="0" algn="ctr">
                        <a:spcBef>
                          <a:spcPts val="0"/>
                        </a:spcBef>
                        <a:spcAft>
                          <a:spcPts val="0"/>
                        </a:spcAft>
                        <a:buNone/>
                      </a:pPr>
                      <a:r>
                        <a:rPr lang="en" sz="900"/>
                        <a:t>Porter</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83.125</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Bruno</a:t>
                      </a:r>
                      <a:endParaRPr sz="900"/>
                    </a:p>
                  </a:txBody>
                  <a:tcPr marT="91425" marB="91425" marR="91425" marL="91425"/>
                </a:tc>
                <a:tc>
                  <a:txBody>
                    <a:bodyPr>
                      <a:noAutofit/>
                    </a:bodyPr>
                    <a:lstStyle/>
                    <a:p>
                      <a:pPr indent="0" lvl="0" marL="0" rtl="0" algn="ctr">
                        <a:spcBef>
                          <a:spcPts val="0"/>
                        </a:spcBef>
                        <a:spcAft>
                          <a:spcPts val="0"/>
                        </a:spcAft>
                        <a:buNone/>
                      </a:pPr>
                      <a:r>
                        <a:rPr lang="en" sz="900"/>
                        <a:t>Fernando</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1.0795</a:t>
                      </a:r>
                      <a:endParaRPr sz="900"/>
                    </a:p>
                  </a:txBody>
                  <a:tcPr marT="91425" marB="91425" marR="91425" marL="91425"/>
                </a:tc>
                <a:tc>
                  <a:txBody>
                    <a:bodyPr>
                      <a:noAutofit/>
                    </a:bodyPr>
                    <a:lstStyle/>
                    <a:p>
                      <a:pPr indent="0" lvl="0" marL="0" rtl="0" algn="ctr">
                        <a:spcBef>
                          <a:spcPts val="0"/>
                        </a:spcBef>
                        <a:spcAft>
                          <a:spcPts val="0"/>
                        </a:spcAft>
                        <a:buNone/>
                      </a:pPr>
                      <a:r>
                        <a:rPr b="1" lang="en" sz="900"/>
                        <a:t>Ray</a:t>
                      </a:r>
                      <a:endParaRPr b="1" sz="900"/>
                    </a:p>
                  </a:txBody>
                  <a:tcPr marT="91425" marB="91425" marR="91425" marL="91425"/>
                </a:tc>
                <a:tc>
                  <a:txBody>
                    <a:bodyPr>
                      <a:noAutofit/>
                    </a:bodyPr>
                    <a:lstStyle/>
                    <a:p>
                      <a:pPr indent="0" lvl="0" marL="0" rtl="0" algn="ctr">
                        <a:spcBef>
                          <a:spcPts val="0"/>
                        </a:spcBef>
                        <a:spcAft>
                          <a:spcPts val="0"/>
                        </a:spcAft>
                        <a:buNone/>
                      </a:pPr>
                      <a:r>
                        <a:rPr b="1" lang="en" sz="900"/>
                        <a:t>Spalding</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83.25</a:t>
                      </a:r>
                      <a:endParaRPr sz="900"/>
                    </a:p>
                  </a:txBody>
                  <a:tcPr marT="91425" marB="91425" marR="91425" marL="91425"/>
                </a:tc>
              </a:tr>
              <a:tr h="291375">
                <a:tc>
                  <a:txBody>
                    <a:bodyPr>
                      <a:noAutofit/>
                    </a:bodyPr>
                    <a:lstStyle/>
                    <a:p>
                      <a:pPr indent="0" lvl="0" marL="0" rtl="0" algn="ctr">
                        <a:spcBef>
                          <a:spcPts val="0"/>
                        </a:spcBef>
                        <a:spcAft>
                          <a:spcPts val="0"/>
                        </a:spcAft>
                        <a:buNone/>
                      </a:pPr>
                      <a:r>
                        <a:rPr b="1" lang="en" sz="900"/>
                        <a:t>Wendell</a:t>
                      </a:r>
                      <a:endParaRPr b="1" sz="900"/>
                    </a:p>
                  </a:txBody>
                  <a:tcPr marT="91425" marB="91425" marR="91425" marL="91425"/>
                </a:tc>
                <a:tc>
                  <a:txBody>
                    <a:bodyPr>
                      <a:noAutofit/>
                    </a:bodyPr>
                    <a:lstStyle/>
                    <a:p>
                      <a:pPr indent="0" lvl="0" marL="0" rtl="0" algn="ctr">
                        <a:spcBef>
                          <a:spcPts val="0"/>
                        </a:spcBef>
                        <a:spcAft>
                          <a:spcPts val="0"/>
                        </a:spcAft>
                        <a:buNone/>
                      </a:pPr>
                      <a:r>
                        <a:rPr b="1" lang="en" sz="900"/>
                        <a:t>Carter</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1.0793</a:t>
                      </a:r>
                      <a:endParaRPr sz="900"/>
                    </a:p>
                  </a:txBody>
                  <a:tcPr marT="91425" marB="91425" marR="91425" marL="91425"/>
                </a:tc>
                <a:tc>
                  <a:txBody>
                    <a:bodyPr>
                      <a:noAutofit/>
                    </a:bodyPr>
                    <a:lstStyle/>
                    <a:p>
                      <a:pPr indent="0" lvl="0" marL="0" rtl="0" algn="ctr">
                        <a:spcBef>
                          <a:spcPts val="0"/>
                        </a:spcBef>
                        <a:spcAft>
                          <a:spcPts val="0"/>
                        </a:spcAft>
                        <a:buNone/>
                      </a:pPr>
                      <a:r>
                        <a:rPr lang="en" sz="900"/>
                        <a:t>Chimezie</a:t>
                      </a:r>
                      <a:endParaRPr sz="900"/>
                    </a:p>
                  </a:txBody>
                  <a:tcPr marT="91425" marB="91425" marR="91425" marL="91425"/>
                </a:tc>
                <a:tc>
                  <a:txBody>
                    <a:bodyPr>
                      <a:noAutofit/>
                    </a:bodyPr>
                    <a:lstStyle/>
                    <a:p>
                      <a:pPr indent="0" lvl="0" marL="0" rtl="0" algn="ctr">
                        <a:spcBef>
                          <a:spcPts val="0"/>
                        </a:spcBef>
                        <a:spcAft>
                          <a:spcPts val="0"/>
                        </a:spcAft>
                        <a:buNone/>
                      </a:pPr>
                      <a:r>
                        <a:rPr lang="en" sz="900"/>
                        <a:t>Metu</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83.25</a:t>
                      </a:r>
                      <a:endParaRPr sz="900"/>
                    </a:p>
                  </a:txBody>
                  <a:tcPr marT="91425" marB="91425" marR="91425" marL="91425"/>
                </a:tc>
              </a:tr>
              <a:tr h="291375">
                <a:tc>
                  <a:txBody>
                    <a:bodyPr>
                      <a:noAutofit/>
                    </a:bodyPr>
                    <a:lstStyle/>
                    <a:p>
                      <a:pPr indent="0" lvl="0" marL="0" rtl="0" algn="ctr">
                        <a:spcBef>
                          <a:spcPts val="0"/>
                        </a:spcBef>
                        <a:spcAft>
                          <a:spcPts val="0"/>
                        </a:spcAft>
                        <a:buNone/>
                      </a:pPr>
                      <a:r>
                        <a:rPr b="1" lang="en" sz="900"/>
                        <a:t>Ray</a:t>
                      </a:r>
                      <a:endParaRPr b="1" sz="900"/>
                    </a:p>
                  </a:txBody>
                  <a:tcPr marT="91425" marB="91425" marR="91425" marL="91425"/>
                </a:tc>
                <a:tc>
                  <a:txBody>
                    <a:bodyPr>
                      <a:noAutofit/>
                    </a:bodyPr>
                    <a:lstStyle/>
                    <a:p>
                      <a:pPr indent="0" lvl="0" marL="0" rtl="0" algn="ctr">
                        <a:spcBef>
                          <a:spcPts val="0"/>
                        </a:spcBef>
                        <a:spcAft>
                          <a:spcPts val="0"/>
                        </a:spcAft>
                        <a:buNone/>
                      </a:pPr>
                      <a:r>
                        <a:rPr b="1" lang="en" sz="900"/>
                        <a:t>Spalding</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1.079</a:t>
                      </a:r>
                      <a:endParaRPr sz="900"/>
                    </a:p>
                  </a:txBody>
                  <a:tcPr marT="91425" marB="91425" marR="91425" marL="91425"/>
                </a:tc>
                <a:tc>
                  <a:txBody>
                    <a:bodyPr>
                      <a:noAutofit/>
                    </a:bodyPr>
                    <a:lstStyle/>
                    <a:p>
                      <a:pPr indent="0" lvl="0" marL="0" rtl="0" algn="ctr">
                        <a:spcBef>
                          <a:spcPts val="0"/>
                        </a:spcBef>
                        <a:spcAft>
                          <a:spcPts val="0"/>
                        </a:spcAft>
                        <a:buNone/>
                      </a:pPr>
                      <a:r>
                        <a:rPr lang="en" sz="900"/>
                        <a:t>Justin</a:t>
                      </a:r>
                      <a:endParaRPr sz="900"/>
                    </a:p>
                  </a:txBody>
                  <a:tcPr marT="91425" marB="91425" marR="91425" marL="91425"/>
                </a:tc>
                <a:tc>
                  <a:txBody>
                    <a:bodyPr>
                      <a:noAutofit/>
                    </a:bodyPr>
                    <a:lstStyle/>
                    <a:p>
                      <a:pPr indent="0" lvl="0" marL="0" rtl="0" algn="ctr">
                        <a:spcBef>
                          <a:spcPts val="0"/>
                        </a:spcBef>
                        <a:spcAft>
                          <a:spcPts val="0"/>
                        </a:spcAft>
                        <a:buNone/>
                      </a:pPr>
                      <a:r>
                        <a:rPr lang="en" sz="900"/>
                        <a:t>Jackson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85.5</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Jaren</a:t>
                      </a:r>
                      <a:endParaRPr sz="900"/>
                    </a:p>
                  </a:txBody>
                  <a:tcPr marT="91425" marB="91425" marR="91425" marL="91425"/>
                </a:tc>
                <a:tc>
                  <a:txBody>
                    <a:bodyPr>
                      <a:noAutofit/>
                    </a:bodyPr>
                    <a:lstStyle/>
                    <a:p>
                      <a:pPr indent="0" lvl="0" marL="0" rtl="0" algn="ctr">
                        <a:spcBef>
                          <a:spcPts val="0"/>
                        </a:spcBef>
                        <a:spcAft>
                          <a:spcPts val="0"/>
                        </a:spcAft>
                        <a:buNone/>
                      </a:pPr>
                      <a:r>
                        <a:rPr lang="en" sz="900"/>
                        <a:t>Jackson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1.0721</a:t>
                      </a:r>
                      <a:endParaRPr sz="900"/>
                    </a:p>
                  </a:txBody>
                  <a:tcPr marT="91425" marB="91425" marR="91425" marL="91425"/>
                </a:tc>
                <a:tc>
                  <a:txBody>
                    <a:bodyPr>
                      <a:noAutofit/>
                    </a:bodyPr>
                    <a:lstStyle/>
                    <a:p>
                      <a:pPr indent="0" lvl="0" marL="0" rtl="0" algn="ctr">
                        <a:spcBef>
                          <a:spcPts val="0"/>
                        </a:spcBef>
                        <a:spcAft>
                          <a:spcPts val="0"/>
                        </a:spcAft>
                        <a:buNone/>
                      </a:pPr>
                      <a:r>
                        <a:rPr lang="en" sz="900"/>
                        <a:t>Kostas</a:t>
                      </a:r>
                      <a:endParaRPr sz="900"/>
                    </a:p>
                  </a:txBody>
                  <a:tcPr marT="91425" marB="91425" marR="91425" marL="91425"/>
                </a:tc>
                <a:tc>
                  <a:txBody>
                    <a:bodyPr>
                      <a:noAutofit/>
                    </a:bodyPr>
                    <a:lstStyle/>
                    <a:p>
                      <a:pPr indent="0" lvl="0" marL="0" rtl="0" algn="ctr">
                        <a:spcBef>
                          <a:spcPts val="0"/>
                        </a:spcBef>
                        <a:spcAft>
                          <a:spcPts val="0"/>
                        </a:spcAft>
                        <a:buNone/>
                      </a:pPr>
                      <a:r>
                        <a:rPr lang="en" sz="900"/>
                        <a:t>Antetokounmpo</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87.875</a:t>
                      </a:r>
                      <a:endParaRPr sz="900"/>
                    </a:p>
                  </a:txBody>
                  <a:tcPr marT="91425" marB="91425" marR="91425" marL="91425"/>
                </a:tc>
              </a:tr>
              <a:tr h="291375">
                <a:tc>
                  <a:txBody>
                    <a:bodyPr>
                      <a:noAutofit/>
                    </a:bodyPr>
                    <a:lstStyle/>
                    <a:p>
                      <a:pPr indent="0" lvl="0" marL="0" rtl="0" algn="ctr">
                        <a:spcBef>
                          <a:spcPts val="0"/>
                        </a:spcBef>
                        <a:spcAft>
                          <a:spcPts val="0"/>
                        </a:spcAft>
                        <a:buNone/>
                      </a:pPr>
                      <a:r>
                        <a:rPr b="1" lang="en" sz="900"/>
                        <a:t>Omari</a:t>
                      </a:r>
                      <a:endParaRPr b="1" sz="900"/>
                    </a:p>
                  </a:txBody>
                  <a:tcPr marT="91425" marB="91425" marR="91425" marL="91425"/>
                </a:tc>
                <a:tc>
                  <a:txBody>
                    <a:bodyPr>
                      <a:noAutofit/>
                    </a:bodyPr>
                    <a:lstStyle/>
                    <a:p>
                      <a:pPr indent="0" lvl="0" marL="0" rtl="0" algn="ctr">
                        <a:spcBef>
                          <a:spcPts val="0"/>
                        </a:spcBef>
                        <a:spcAft>
                          <a:spcPts val="0"/>
                        </a:spcAft>
                        <a:buNone/>
                      </a:pPr>
                      <a:r>
                        <a:rPr b="1" lang="en" sz="900"/>
                        <a:t>Spellman</a:t>
                      </a:r>
                      <a:endParaRPr b="1"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1.0585</a:t>
                      </a:r>
                      <a:endParaRPr sz="900"/>
                    </a:p>
                  </a:txBody>
                  <a:tcPr marT="91425" marB="91425" marR="91425" marL="91425"/>
                </a:tc>
                <a:tc>
                  <a:txBody>
                    <a:bodyPr>
                      <a:noAutofit/>
                    </a:bodyPr>
                    <a:lstStyle/>
                    <a:p>
                      <a:pPr indent="0" lvl="0" marL="0" rtl="0" algn="ctr">
                        <a:spcBef>
                          <a:spcPts val="0"/>
                        </a:spcBef>
                        <a:spcAft>
                          <a:spcPts val="0"/>
                        </a:spcAft>
                        <a:buNone/>
                      </a:pPr>
                      <a:r>
                        <a:rPr lang="en" sz="900"/>
                        <a:t>Billy</a:t>
                      </a:r>
                      <a:endParaRPr sz="900"/>
                    </a:p>
                  </a:txBody>
                  <a:tcPr marT="91425" marB="91425" marR="91425" marL="91425"/>
                </a:tc>
                <a:tc>
                  <a:txBody>
                    <a:bodyPr>
                      <a:noAutofit/>
                    </a:bodyPr>
                    <a:lstStyle/>
                    <a:p>
                      <a:pPr indent="0" lvl="0" marL="0" rtl="0" algn="ctr">
                        <a:spcBef>
                          <a:spcPts val="0"/>
                        </a:spcBef>
                        <a:spcAft>
                          <a:spcPts val="0"/>
                        </a:spcAft>
                        <a:buNone/>
                      </a:pPr>
                      <a:r>
                        <a:rPr lang="en" sz="900"/>
                        <a:t>Preston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87.875</a:t>
                      </a:r>
                      <a:endParaRPr sz="900"/>
                    </a:p>
                  </a:txBody>
                  <a:tcPr marT="91425" marB="91425" marR="91425" marL="91425"/>
                </a:tc>
              </a:tr>
              <a:tr h="291375">
                <a:tc>
                  <a:txBody>
                    <a:bodyPr>
                      <a:noAutofit/>
                    </a:bodyPr>
                    <a:lstStyle/>
                    <a:p>
                      <a:pPr indent="0" lvl="0" marL="0" rtl="0" algn="ctr">
                        <a:spcBef>
                          <a:spcPts val="0"/>
                        </a:spcBef>
                        <a:spcAft>
                          <a:spcPts val="0"/>
                        </a:spcAft>
                        <a:buNone/>
                      </a:pPr>
                      <a:r>
                        <a:rPr lang="en" sz="900"/>
                        <a:t>Sagaba</a:t>
                      </a:r>
                      <a:endParaRPr sz="900"/>
                    </a:p>
                  </a:txBody>
                  <a:tcPr marT="91425" marB="91425" marR="91425" marL="91425"/>
                </a:tc>
                <a:tc>
                  <a:txBody>
                    <a:bodyPr>
                      <a:noAutofit/>
                    </a:bodyPr>
                    <a:lstStyle/>
                    <a:p>
                      <a:pPr indent="0" lvl="0" marL="0" rtl="0" algn="ctr">
                        <a:spcBef>
                          <a:spcPts val="0"/>
                        </a:spcBef>
                        <a:spcAft>
                          <a:spcPts val="0"/>
                        </a:spcAft>
                        <a:buNone/>
                      </a:pPr>
                      <a:r>
                        <a:rPr lang="en" sz="900"/>
                        <a:t>Konate</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1.0566</a:t>
                      </a:r>
                      <a:endParaRPr sz="900"/>
                    </a:p>
                  </a:txBody>
                  <a:tcPr marT="91425" marB="91425" marR="91425" marL="91425"/>
                </a:tc>
                <a:tc>
                  <a:txBody>
                    <a:bodyPr>
                      <a:noAutofit/>
                    </a:bodyPr>
                    <a:lstStyle/>
                    <a:p>
                      <a:pPr indent="0" lvl="0" marL="0" rtl="0" algn="ctr">
                        <a:spcBef>
                          <a:spcPts val="0"/>
                        </a:spcBef>
                        <a:spcAft>
                          <a:spcPts val="0"/>
                        </a:spcAft>
                        <a:buNone/>
                      </a:pPr>
                      <a:r>
                        <a:rPr lang="en" sz="900"/>
                        <a:t>PJ</a:t>
                      </a:r>
                      <a:endParaRPr sz="900"/>
                    </a:p>
                  </a:txBody>
                  <a:tcPr marT="91425" marB="91425" marR="91425" marL="91425"/>
                </a:tc>
                <a:tc>
                  <a:txBody>
                    <a:bodyPr>
                      <a:noAutofit/>
                    </a:bodyPr>
                    <a:lstStyle/>
                    <a:p>
                      <a:pPr indent="0" lvl="0" marL="0" rtl="0" algn="ctr">
                        <a:spcBef>
                          <a:spcPts val="0"/>
                        </a:spcBef>
                        <a:spcAft>
                          <a:spcPts val="0"/>
                        </a:spcAft>
                        <a:buNone/>
                      </a:pPr>
                      <a:r>
                        <a:rPr lang="en" sz="900"/>
                        <a:t>Washington</a:t>
                      </a:r>
                      <a:endParaRPr sz="900"/>
                    </a:p>
                  </a:txBody>
                  <a:tcPr marT="91425" marB="91425" marR="91425" marL="91425"/>
                </a:tc>
                <a:tc>
                  <a:txBody>
                    <a:bodyPr>
                      <a:noAutofit/>
                    </a:bodyPr>
                    <a:lstStyle/>
                    <a:p>
                      <a:pPr indent="0" lvl="0" marL="0" rtl="0" algn="ctr">
                        <a:lnSpc>
                          <a:spcPct val="115000"/>
                        </a:lnSpc>
                        <a:spcBef>
                          <a:spcPts val="0"/>
                        </a:spcBef>
                        <a:spcAft>
                          <a:spcPts val="0"/>
                        </a:spcAft>
                        <a:buNone/>
                      </a:pPr>
                      <a:r>
                        <a:rPr lang="en" sz="900"/>
                        <a:t>92.25</a:t>
                      </a:r>
                      <a:endParaRPr sz="900"/>
                    </a:p>
                  </a:txBody>
                  <a:tcPr marT="91425" marB="91425" marR="91425" marL="91425"/>
                </a:tc>
              </a:tr>
            </a:tbl>
          </a:graphicData>
        </a:graphic>
      </p:graphicFrame>
      <p:sp>
        <p:nvSpPr>
          <p:cNvPr id="307" name="Shape 30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2018 Draft Class PF/C Top 10</a:t>
            </a:r>
            <a:endParaRPr sz="2400"/>
          </a:p>
        </p:txBody>
      </p:sp>
      <p:pic>
        <p:nvPicPr>
          <p:cNvPr id="308" name="Shape 308"/>
          <p:cNvPicPr preferRelativeResize="0"/>
          <p:nvPr/>
        </p:nvPicPr>
        <p:blipFill>
          <a:blip r:embed="rId3">
            <a:alphaModFix/>
          </a:blip>
          <a:stretch>
            <a:fillRect/>
          </a:stretch>
        </p:blipFill>
        <p:spPr>
          <a:xfrm>
            <a:off x="6135644" y="2056923"/>
            <a:ext cx="2340507" cy="1560300"/>
          </a:xfrm>
          <a:prstGeom prst="rect">
            <a:avLst/>
          </a:prstGeom>
          <a:noFill/>
          <a:ln>
            <a:noFill/>
          </a:ln>
        </p:spPr>
      </p:pic>
      <p:pic>
        <p:nvPicPr>
          <p:cNvPr id="309" name="Shape 309"/>
          <p:cNvPicPr preferRelativeResize="0"/>
          <p:nvPr/>
        </p:nvPicPr>
        <p:blipFill>
          <a:blip r:embed="rId4">
            <a:alphaModFix/>
          </a:blip>
          <a:stretch>
            <a:fillRect/>
          </a:stretch>
        </p:blipFill>
        <p:spPr>
          <a:xfrm>
            <a:off x="6135650" y="496578"/>
            <a:ext cx="2340501" cy="1560338"/>
          </a:xfrm>
          <a:prstGeom prst="rect">
            <a:avLst/>
          </a:prstGeom>
          <a:noFill/>
          <a:ln>
            <a:noFill/>
          </a:ln>
        </p:spPr>
      </p:pic>
      <p:pic>
        <p:nvPicPr>
          <p:cNvPr id="310" name="Shape 310"/>
          <p:cNvPicPr preferRelativeResize="0"/>
          <p:nvPr/>
        </p:nvPicPr>
        <p:blipFill>
          <a:blip r:embed="rId5">
            <a:alphaModFix/>
          </a:blip>
          <a:stretch>
            <a:fillRect/>
          </a:stretch>
        </p:blipFill>
        <p:spPr>
          <a:xfrm>
            <a:off x="6135649" y="3583151"/>
            <a:ext cx="2340501" cy="13972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406425" y="913750"/>
            <a:ext cx="8296800" cy="2663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Thank you!</a:t>
            </a:r>
            <a:endParaRPr/>
          </a:p>
          <a:p>
            <a:pPr indent="0" lvl="0" marL="0">
              <a:spcBef>
                <a:spcPts val="0"/>
              </a:spcBef>
              <a:spcAft>
                <a:spcPts val="0"/>
              </a:spcAft>
              <a:buNone/>
            </a:pPr>
            <a:r>
              <a:t/>
            </a:r>
            <a:endParaRPr/>
          </a:p>
          <a:p>
            <a:pPr indent="0" lvl="0" marL="0" rtl="0">
              <a:spcBef>
                <a:spcPts val="0"/>
              </a:spcBef>
              <a:spcAft>
                <a:spcPts val="0"/>
              </a:spcAft>
              <a:buNone/>
            </a:pPr>
            <a:r>
              <a:rPr b="0" lang="en"/>
              <a:t>Questions?</a:t>
            </a:r>
            <a:endParaRPr b="0"/>
          </a:p>
        </p:txBody>
      </p:sp>
      <p:sp>
        <p:nvSpPr>
          <p:cNvPr id="316" name="Shape 316"/>
          <p:cNvSpPr txBox="1"/>
          <p:nvPr>
            <p:ph idx="4294967295" type="ctrTitle"/>
          </p:nvPr>
        </p:nvSpPr>
        <p:spPr>
          <a:xfrm>
            <a:off x="-25" y="4179075"/>
            <a:ext cx="9144000" cy="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solidFill>
                  <a:srgbClr val="FFFFFF"/>
                </a:solidFill>
              </a:rPr>
              <a:t>Lina Barkawi  |  Jim Green  |  Scott Halperin  |  Matt Krasnoff  |  Jeff Spielberg</a:t>
            </a:r>
            <a:endParaRPr b="0" sz="1800">
              <a:solidFill>
                <a:srgbClr val="FFFFFF"/>
              </a:solidFill>
            </a:endParaRPr>
          </a:p>
        </p:txBody>
      </p:sp>
      <p:pic>
        <p:nvPicPr>
          <p:cNvPr id="317" name="Shape 317"/>
          <p:cNvPicPr preferRelativeResize="0"/>
          <p:nvPr/>
        </p:nvPicPr>
        <p:blipFill>
          <a:blip r:embed="rId3">
            <a:alphaModFix/>
          </a:blip>
          <a:stretch>
            <a:fillRect/>
          </a:stretch>
        </p:blipFill>
        <p:spPr>
          <a:xfrm>
            <a:off x="340500" y="2083900"/>
            <a:ext cx="2240328" cy="1493552"/>
          </a:xfrm>
          <a:prstGeom prst="rect">
            <a:avLst/>
          </a:prstGeom>
          <a:noFill/>
          <a:ln>
            <a:noFill/>
          </a:ln>
        </p:spPr>
      </p:pic>
      <p:pic>
        <p:nvPicPr>
          <p:cNvPr id="318" name="Shape 318"/>
          <p:cNvPicPr preferRelativeResize="0"/>
          <p:nvPr/>
        </p:nvPicPr>
        <p:blipFill>
          <a:blip r:embed="rId4">
            <a:alphaModFix/>
          </a:blip>
          <a:stretch>
            <a:fillRect/>
          </a:stretch>
        </p:blipFill>
        <p:spPr>
          <a:xfrm>
            <a:off x="6386424" y="2044500"/>
            <a:ext cx="2533424" cy="157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ctrTitle"/>
          </p:nvPr>
        </p:nvSpPr>
        <p:spPr>
          <a:xfrm>
            <a:off x="905725" y="630225"/>
            <a:ext cx="7797300" cy="1542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FF"/>
                </a:solidFill>
              </a:rPr>
              <a:t>History of data use in NBA</a:t>
            </a:r>
            <a:endParaRPr sz="3000">
              <a:solidFill>
                <a:srgbClr val="FFFFFF"/>
              </a:solidFill>
            </a:endParaRPr>
          </a:p>
        </p:txBody>
      </p:sp>
      <p:pic>
        <p:nvPicPr>
          <p:cNvPr id="93" name="Shape 93"/>
          <p:cNvPicPr preferRelativeResize="0"/>
          <p:nvPr/>
        </p:nvPicPr>
        <p:blipFill rotWithShape="1">
          <a:blip r:embed="rId3">
            <a:alphaModFix/>
          </a:blip>
          <a:srcRect b="35470" l="13431" r="10471" t="11619"/>
          <a:stretch/>
        </p:blipFill>
        <p:spPr>
          <a:xfrm>
            <a:off x="1789025" y="1347650"/>
            <a:ext cx="6030700" cy="3144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Methodology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Methodology</a:t>
            </a:r>
            <a:endParaRPr/>
          </a:p>
        </p:txBody>
      </p:sp>
      <p:sp>
        <p:nvSpPr>
          <p:cNvPr id="104" name="Shape 104"/>
          <p:cNvSpPr txBox="1"/>
          <p:nvPr/>
        </p:nvSpPr>
        <p:spPr>
          <a:xfrm>
            <a:off x="1016500" y="1286075"/>
            <a:ext cx="7431600" cy="3278400"/>
          </a:xfrm>
          <a:prstGeom prst="rect">
            <a:avLst/>
          </a:prstGeom>
          <a:noFill/>
          <a:ln>
            <a:noFill/>
          </a:ln>
        </p:spPr>
        <p:txBody>
          <a:bodyPr anchorCtr="0" anchor="t" bIns="91425" lIns="91425" spcFirstLastPara="1" rIns="91425" wrap="square" tIns="91425">
            <a:noAutofit/>
          </a:bodyPr>
          <a:lstStyle/>
          <a:p>
            <a:pPr indent="-393700" lvl="0" marL="457200" rtl="0">
              <a:lnSpc>
                <a:spcPct val="150000"/>
              </a:lnSpc>
              <a:spcBef>
                <a:spcPts val="0"/>
              </a:spcBef>
              <a:spcAft>
                <a:spcPts val="0"/>
              </a:spcAft>
              <a:buClr>
                <a:schemeClr val="dk2"/>
              </a:buClr>
              <a:buSzPts val="2600"/>
              <a:buFont typeface="Raleway"/>
              <a:buChar char="●"/>
            </a:pPr>
            <a:r>
              <a:rPr lang="en" sz="2600">
                <a:solidFill>
                  <a:schemeClr val="dk2"/>
                </a:solidFill>
                <a:latin typeface="Raleway"/>
                <a:ea typeface="Raleway"/>
                <a:cs typeface="Raleway"/>
                <a:sym typeface="Raleway"/>
              </a:rPr>
              <a:t>Measure of success: PER</a:t>
            </a:r>
            <a:endParaRPr sz="2600">
              <a:solidFill>
                <a:schemeClr val="dk2"/>
              </a:solidFill>
              <a:latin typeface="Raleway"/>
              <a:ea typeface="Raleway"/>
              <a:cs typeface="Raleway"/>
              <a:sym typeface="Raleway"/>
            </a:endParaRPr>
          </a:p>
          <a:p>
            <a:pPr indent="-393700" lvl="0" marL="457200" rtl="0">
              <a:lnSpc>
                <a:spcPct val="150000"/>
              </a:lnSpc>
              <a:spcBef>
                <a:spcPts val="0"/>
              </a:spcBef>
              <a:spcAft>
                <a:spcPts val="0"/>
              </a:spcAft>
              <a:buClr>
                <a:schemeClr val="dk2"/>
              </a:buClr>
              <a:buSzPts val="2600"/>
              <a:buFont typeface="Raleway"/>
              <a:buChar char="●"/>
            </a:pPr>
            <a:r>
              <a:rPr lang="en" sz="2600">
                <a:solidFill>
                  <a:schemeClr val="dk2"/>
                </a:solidFill>
                <a:latin typeface="Raleway"/>
                <a:ea typeface="Raleway"/>
                <a:cs typeface="Raleway"/>
                <a:sym typeface="Raleway"/>
              </a:rPr>
              <a:t>Player stats aggregation: career</a:t>
            </a:r>
            <a:endParaRPr sz="2600">
              <a:solidFill>
                <a:schemeClr val="dk2"/>
              </a:solidFill>
              <a:latin typeface="Raleway"/>
              <a:ea typeface="Raleway"/>
              <a:cs typeface="Raleway"/>
              <a:sym typeface="Raleway"/>
            </a:endParaRPr>
          </a:p>
          <a:p>
            <a:pPr indent="-393700" lvl="0" marL="457200" rtl="0">
              <a:lnSpc>
                <a:spcPct val="150000"/>
              </a:lnSpc>
              <a:spcBef>
                <a:spcPts val="0"/>
              </a:spcBef>
              <a:spcAft>
                <a:spcPts val="0"/>
              </a:spcAft>
              <a:buClr>
                <a:schemeClr val="dk2"/>
              </a:buClr>
              <a:buSzPts val="2600"/>
              <a:buFont typeface="Raleway"/>
              <a:buChar char="●"/>
            </a:pPr>
            <a:r>
              <a:rPr lang="en" sz="2600">
                <a:solidFill>
                  <a:schemeClr val="dk2"/>
                </a:solidFill>
                <a:latin typeface="Raleway"/>
                <a:ea typeface="Raleway"/>
                <a:cs typeface="Raleway"/>
                <a:sym typeface="Raleway"/>
              </a:rPr>
              <a:t>Sources and l</a:t>
            </a:r>
            <a:r>
              <a:rPr lang="en" sz="2600">
                <a:solidFill>
                  <a:schemeClr val="dk2"/>
                </a:solidFill>
                <a:latin typeface="Raleway"/>
                <a:ea typeface="Raleway"/>
                <a:cs typeface="Raleway"/>
                <a:sym typeface="Raleway"/>
              </a:rPr>
              <a:t>imitations</a:t>
            </a:r>
            <a:endParaRPr sz="2600">
              <a:solidFill>
                <a:schemeClr val="dk2"/>
              </a:solidFill>
              <a:latin typeface="Raleway"/>
              <a:ea typeface="Raleway"/>
              <a:cs typeface="Raleway"/>
              <a:sym typeface="Raleway"/>
            </a:endParaRPr>
          </a:p>
          <a:p>
            <a:pPr indent="0" lvl="0" marL="0">
              <a:spcBef>
                <a:spcPts val="0"/>
              </a:spcBef>
              <a:spcAft>
                <a:spcPts val="0"/>
              </a:spcAft>
              <a:buNone/>
            </a:pPr>
            <a:r>
              <a:t/>
            </a:r>
            <a:endParaRPr sz="2600">
              <a:latin typeface="Raleway"/>
              <a:ea typeface="Raleway"/>
              <a:cs typeface="Raleway"/>
              <a:sym typeface="Raleway"/>
            </a:endParaRPr>
          </a:p>
        </p:txBody>
      </p:sp>
      <p:pic>
        <p:nvPicPr>
          <p:cNvPr id="105" name="Shape 105"/>
          <p:cNvPicPr preferRelativeResize="0"/>
          <p:nvPr/>
        </p:nvPicPr>
        <p:blipFill>
          <a:blip r:embed="rId3">
            <a:alphaModFix/>
          </a:blip>
          <a:stretch>
            <a:fillRect/>
          </a:stretch>
        </p:blipFill>
        <p:spPr>
          <a:xfrm>
            <a:off x="4260251" y="4077273"/>
            <a:ext cx="4264049" cy="639600"/>
          </a:xfrm>
          <a:prstGeom prst="rect">
            <a:avLst/>
          </a:prstGeom>
          <a:noFill/>
          <a:ln>
            <a:noFill/>
          </a:ln>
        </p:spPr>
      </p:pic>
      <p:pic>
        <p:nvPicPr>
          <p:cNvPr id="106" name="Shape 106"/>
          <p:cNvPicPr preferRelativeResize="0"/>
          <p:nvPr/>
        </p:nvPicPr>
        <p:blipFill>
          <a:blip r:embed="rId4">
            <a:alphaModFix/>
          </a:blip>
          <a:stretch>
            <a:fillRect/>
          </a:stretch>
        </p:blipFill>
        <p:spPr>
          <a:xfrm>
            <a:off x="1315800" y="3331925"/>
            <a:ext cx="2519025" cy="1232550"/>
          </a:xfrm>
          <a:prstGeom prst="rect">
            <a:avLst/>
          </a:prstGeom>
          <a:noFill/>
          <a:ln>
            <a:noFill/>
          </a:ln>
        </p:spPr>
      </p:pic>
      <p:pic>
        <p:nvPicPr>
          <p:cNvPr id="107" name="Shape 107"/>
          <p:cNvPicPr preferRelativeResize="0"/>
          <p:nvPr/>
        </p:nvPicPr>
        <p:blipFill>
          <a:blip r:embed="rId5">
            <a:alphaModFix/>
          </a:blip>
          <a:stretch>
            <a:fillRect/>
          </a:stretch>
        </p:blipFill>
        <p:spPr>
          <a:xfrm>
            <a:off x="5248351" y="3164600"/>
            <a:ext cx="2287851" cy="59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Biometrics?</a:t>
            </a:r>
            <a:endParaRPr/>
          </a:p>
        </p:txBody>
      </p:sp>
      <p:sp>
        <p:nvSpPr>
          <p:cNvPr id="113" name="Shape 113"/>
          <p:cNvSpPr txBox="1"/>
          <p:nvPr/>
        </p:nvSpPr>
        <p:spPr>
          <a:xfrm>
            <a:off x="4754625" y="1404902"/>
            <a:ext cx="3943800" cy="2689200"/>
          </a:xfrm>
          <a:prstGeom prst="rect">
            <a:avLst/>
          </a:prstGeom>
          <a:noFill/>
          <a:ln>
            <a:noFill/>
          </a:ln>
        </p:spPr>
        <p:txBody>
          <a:bodyPr anchorCtr="0" anchor="t" bIns="91425" lIns="91425" spcFirstLastPara="1" rIns="91425" wrap="square" tIns="91425">
            <a:noAutofit/>
          </a:bodyPr>
          <a:lstStyle/>
          <a:p>
            <a:pPr indent="-368300" lvl="0" marL="457200" rtl="0">
              <a:lnSpc>
                <a:spcPct val="115000"/>
              </a:lnSpc>
              <a:spcBef>
                <a:spcPts val="0"/>
              </a:spcBef>
              <a:spcAft>
                <a:spcPts val="0"/>
              </a:spcAft>
              <a:buClr>
                <a:schemeClr val="dk2"/>
              </a:buClr>
              <a:buSzPts val="2200"/>
              <a:buFont typeface="Raleway"/>
              <a:buChar char="●"/>
            </a:pPr>
            <a:r>
              <a:rPr lang="en" sz="2200">
                <a:solidFill>
                  <a:schemeClr val="dk2"/>
                </a:solidFill>
                <a:latin typeface="Raleway"/>
                <a:ea typeface="Raleway"/>
                <a:cs typeface="Raleway"/>
                <a:sym typeface="Raleway"/>
              </a:rPr>
              <a:t>Challenges of pre-NBA performance data</a:t>
            </a:r>
            <a:endParaRPr sz="2200">
              <a:solidFill>
                <a:schemeClr val="dk2"/>
              </a:solidFill>
              <a:latin typeface="Raleway"/>
              <a:ea typeface="Raleway"/>
              <a:cs typeface="Raleway"/>
              <a:sym typeface="Raleway"/>
            </a:endParaRPr>
          </a:p>
          <a:p>
            <a:pPr indent="-368300" lvl="1" marL="914400" rtl="0">
              <a:lnSpc>
                <a:spcPct val="115000"/>
              </a:lnSpc>
              <a:spcBef>
                <a:spcPts val="0"/>
              </a:spcBef>
              <a:spcAft>
                <a:spcPts val="0"/>
              </a:spcAft>
              <a:buClr>
                <a:schemeClr val="dk2"/>
              </a:buClr>
              <a:buSzPts val="2200"/>
              <a:buFont typeface="Raleway"/>
              <a:buChar char="○"/>
            </a:pPr>
            <a:r>
              <a:rPr lang="en" sz="2200">
                <a:solidFill>
                  <a:schemeClr val="dk2"/>
                </a:solidFill>
                <a:latin typeface="Raleway"/>
                <a:ea typeface="Raleway"/>
                <a:cs typeface="Raleway"/>
                <a:sym typeface="Raleway"/>
              </a:rPr>
              <a:t>Volume</a:t>
            </a:r>
            <a:endParaRPr sz="2200">
              <a:solidFill>
                <a:schemeClr val="dk2"/>
              </a:solidFill>
              <a:latin typeface="Raleway"/>
              <a:ea typeface="Raleway"/>
              <a:cs typeface="Raleway"/>
              <a:sym typeface="Raleway"/>
            </a:endParaRPr>
          </a:p>
          <a:p>
            <a:pPr indent="-368300" lvl="1" marL="914400" rtl="0">
              <a:lnSpc>
                <a:spcPct val="115000"/>
              </a:lnSpc>
              <a:spcBef>
                <a:spcPts val="0"/>
              </a:spcBef>
              <a:spcAft>
                <a:spcPts val="0"/>
              </a:spcAft>
              <a:buClr>
                <a:schemeClr val="dk2"/>
              </a:buClr>
              <a:buSzPts val="2200"/>
              <a:buFont typeface="Raleway"/>
              <a:buChar char="○"/>
            </a:pPr>
            <a:r>
              <a:rPr lang="en" sz="2200">
                <a:solidFill>
                  <a:schemeClr val="dk2"/>
                </a:solidFill>
                <a:latin typeface="Raleway"/>
                <a:ea typeface="Raleway"/>
                <a:cs typeface="Raleway"/>
                <a:sym typeface="Raleway"/>
              </a:rPr>
              <a:t>Variety</a:t>
            </a:r>
            <a:endParaRPr sz="2200">
              <a:solidFill>
                <a:schemeClr val="dk2"/>
              </a:solidFill>
              <a:latin typeface="Raleway"/>
              <a:ea typeface="Raleway"/>
              <a:cs typeface="Raleway"/>
              <a:sym typeface="Raleway"/>
            </a:endParaRPr>
          </a:p>
          <a:p>
            <a:pPr indent="-368300" lvl="1" marL="914400" rtl="0">
              <a:lnSpc>
                <a:spcPct val="115000"/>
              </a:lnSpc>
              <a:spcBef>
                <a:spcPts val="0"/>
              </a:spcBef>
              <a:spcAft>
                <a:spcPts val="0"/>
              </a:spcAft>
              <a:buClr>
                <a:schemeClr val="dk2"/>
              </a:buClr>
              <a:buSzPts val="2200"/>
              <a:buFont typeface="Raleway"/>
              <a:buChar char="○"/>
            </a:pPr>
            <a:r>
              <a:rPr lang="en" sz="2200">
                <a:solidFill>
                  <a:schemeClr val="dk2"/>
                </a:solidFill>
                <a:latin typeface="Raleway"/>
                <a:ea typeface="Raleway"/>
                <a:cs typeface="Raleway"/>
                <a:sym typeface="Raleway"/>
              </a:rPr>
              <a:t>Veracity</a:t>
            </a:r>
            <a:endParaRPr sz="2200">
              <a:solidFill>
                <a:schemeClr val="dk2"/>
              </a:solidFill>
              <a:latin typeface="Raleway"/>
              <a:ea typeface="Raleway"/>
              <a:cs typeface="Raleway"/>
              <a:sym typeface="Raleway"/>
            </a:endParaRPr>
          </a:p>
          <a:p>
            <a:pPr indent="0" lvl="0" marL="457200" rtl="0">
              <a:lnSpc>
                <a:spcPct val="115000"/>
              </a:lnSpc>
              <a:spcBef>
                <a:spcPts val="0"/>
              </a:spcBef>
              <a:spcAft>
                <a:spcPts val="0"/>
              </a:spcAft>
              <a:buNone/>
            </a:pPr>
            <a:r>
              <a:t/>
            </a:r>
            <a:endParaRPr sz="2200">
              <a:solidFill>
                <a:schemeClr val="dk2"/>
              </a:solidFill>
              <a:latin typeface="Raleway"/>
              <a:ea typeface="Raleway"/>
              <a:cs typeface="Raleway"/>
              <a:sym typeface="Raleway"/>
            </a:endParaRPr>
          </a:p>
          <a:p>
            <a:pPr indent="-368300" lvl="0" marL="457200" rtl="0">
              <a:lnSpc>
                <a:spcPct val="115000"/>
              </a:lnSpc>
              <a:spcBef>
                <a:spcPts val="0"/>
              </a:spcBef>
              <a:spcAft>
                <a:spcPts val="0"/>
              </a:spcAft>
              <a:buClr>
                <a:schemeClr val="dk2"/>
              </a:buClr>
              <a:buSzPts val="2200"/>
              <a:buFont typeface="Raleway"/>
              <a:buChar char="●"/>
            </a:pPr>
            <a:r>
              <a:rPr lang="en" sz="2200">
                <a:solidFill>
                  <a:schemeClr val="dk2"/>
                </a:solidFill>
                <a:latin typeface="Raleway"/>
                <a:ea typeface="Raleway"/>
                <a:cs typeface="Raleway"/>
                <a:sym typeface="Raleway"/>
              </a:rPr>
              <a:t>Growth mindset</a:t>
            </a:r>
            <a:endParaRPr sz="2200">
              <a:latin typeface="Raleway"/>
              <a:ea typeface="Raleway"/>
              <a:cs typeface="Raleway"/>
              <a:sym typeface="Raleway"/>
            </a:endParaRPr>
          </a:p>
        </p:txBody>
      </p:sp>
      <p:pic>
        <p:nvPicPr>
          <p:cNvPr id="114" name="Shape 114"/>
          <p:cNvPicPr preferRelativeResize="0"/>
          <p:nvPr/>
        </p:nvPicPr>
        <p:blipFill rotWithShape="1">
          <a:blip r:embed="rId3">
            <a:alphaModFix/>
          </a:blip>
          <a:srcRect b="0" l="14443" r="13191" t="0"/>
          <a:stretch/>
        </p:blipFill>
        <p:spPr>
          <a:xfrm>
            <a:off x="599825" y="1467865"/>
            <a:ext cx="3943800" cy="2663484"/>
          </a:xfrm>
          <a:prstGeom prst="rect">
            <a:avLst/>
          </a:prstGeom>
          <a:noFill/>
          <a:ln>
            <a:noFill/>
          </a:ln>
        </p:spPr>
      </p:pic>
      <p:sp>
        <p:nvSpPr>
          <p:cNvPr id="115" name="Shape 115"/>
          <p:cNvSpPr txBox="1"/>
          <p:nvPr/>
        </p:nvSpPr>
        <p:spPr>
          <a:xfrm>
            <a:off x="76200" y="4671000"/>
            <a:ext cx="2479500" cy="46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latin typeface="Raleway"/>
                <a:ea typeface="Raleway"/>
                <a:cs typeface="Raleway"/>
                <a:sym typeface="Raleway"/>
              </a:rPr>
              <a:t>Image: basketballzoop.com</a:t>
            </a:r>
            <a:endParaRPr sz="10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Biometrics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to rex-ratio</a:t>
            </a:r>
            <a:endParaRPr/>
          </a:p>
        </p:txBody>
      </p:sp>
      <p:pic>
        <p:nvPicPr>
          <p:cNvPr id="126" name="Shape 126"/>
          <p:cNvPicPr preferRelativeResize="0"/>
          <p:nvPr/>
        </p:nvPicPr>
        <p:blipFill>
          <a:blip r:embed="rId3">
            <a:alphaModFix/>
          </a:blip>
          <a:stretch>
            <a:fillRect/>
          </a:stretch>
        </p:blipFill>
        <p:spPr>
          <a:xfrm>
            <a:off x="3668425" y="446900"/>
            <a:ext cx="4457625" cy="4457650"/>
          </a:xfrm>
          <a:prstGeom prst="rect">
            <a:avLst/>
          </a:prstGeom>
          <a:noFill/>
          <a:ln>
            <a:noFill/>
          </a:ln>
        </p:spPr>
      </p:pic>
      <p:pic>
        <p:nvPicPr>
          <p:cNvPr id="127" name="Shape 127"/>
          <p:cNvPicPr preferRelativeResize="0"/>
          <p:nvPr/>
        </p:nvPicPr>
        <p:blipFill rotWithShape="1">
          <a:blip r:embed="rId4">
            <a:alphaModFix/>
          </a:blip>
          <a:srcRect b="23518" l="0" r="0" t="0"/>
          <a:stretch/>
        </p:blipFill>
        <p:spPr>
          <a:xfrm>
            <a:off x="303300" y="1693075"/>
            <a:ext cx="2889751" cy="221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